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6" r:id="rId1"/>
  </p:sldMasterIdLst>
  <p:sldIdLst>
    <p:sldId id="256" r:id="rId2"/>
    <p:sldId id="286" r:id="rId3"/>
    <p:sldId id="294" r:id="rId4"/>
    <p:sldId id="291" r:id="rId5"/>
    <p:sldId id="292" r:id="rId6"/>
    <p:sldId id="293" r:id="rId7"/>
    <p:sldId id="327" r:id="rId8"/>
    <p:sldId id="328" r:id="rId9"/>
    <p:sldId id="295" r:id="rId10"/>
    <p:sldId id="296" r:id="rId11"/>
    <p:sldId id="297" r:id="rId12"/>
    <p:sldId id="298" r:id="rId13"/>
    <p:sldId id="299" r:id="rId14"/>
    <p:sldId id="300" r:id="rId15"/>
    <p:sldId id="301" r:id="rId16"/>
    <p:sldId id="307" r:id="rId17"/>
    <p:sldId id="326" r:id="rId18"/>
    <p:sldId id="302" r:id="rId19"/>
    <p:sldId id="303" r:id="rId20"/>
    <p:sldId id="304" r:id="rId21"/>
    <p:sldId id="305" r:id="rId22"/>
    <p:sldId id="306" r:id="rId23"/>
    <p:sldId id="308" r:id="rId24"/>
    <p:sldId id="309" r:id="rId25"/>
    <p:sldId id="310" r:id="rId26"/>
    <p:sldId id="325" r:id="rId27"/>
    <p:sldId id="311" r:id="rId28"/>
    <p:sldId id="312" r:id="rId29"/>
    <p:sldId id="313" r:id="rId30"/>
    <p:sldId id="314" r:id="rId31"/>
    <p:sldId id="315" r:id="rId32"/>
    <p:sldId id="316" r:id="rId33"/>
    <p:sldId id="317" r:id="rId34"/>
    <p:sldId id="318" r:id="rId35"/>
    <p:sldId id="319" r:id="rId36"/>
    <p:sldId id="320" r:id="rId37"/>
    <p:sldId id="321" r:id="rId38"/>
    <p:sldId id="322" r:id="rId39"/>
    <p:sldId id="323" r:id="rId40"/>
    <p:sldId id="324" r:id="rId41"/>
    <p:sldId id="329" r:id="rId42"/>
    <p:sldId id="258" r:id="rId43"/>
    <p:sldId id="259" r:id="rId44"/>
    <p:sldId id="260" r:id="rId45"/>
    <p:sldId id="261" r:id="rId46"/>
    <p:sldId id="262" r:id="rId47"/>
    <p:sldId id="263" r:id="rId48"/>
    <p:sldId id="264" r:id="rId49"/>
    <p:sldId id="265" r:id="rId50"/>
    <p:sldId id="266" r:id="rId51"/>
    <p:sldId id="267" r:id="rId52"/>
    <p:sldId id="268" r:id="rId53"/>
    <p:sldId id="269" r:id="rId54"/>
    <p:sldId id="270" r:id="rId55"/>
    <p:sldId id="271" r:id="rId56"/>
    <p:sldId id="272" r:id="rId57"/>
    <p:sldId id="273" r:id="rId58"/>
    <p:sldId id="274" r:id="rId59"/>
    <p:sldId id="275" r:id="rId60"/>
    <p:sldId id="276" r:id="rId61"/>
    <p:sldId id="277" r:id="rId62"/>
    <p:sldId id="278" r:id="rId63"/>
    <p:sldId id="279" r:id="rId64"/>
    <p:sldId id="280" r:id="rId65"/>
    <p:sldId id="281" r:id="rId66"/>
    <p:sldId id="282" r:id="rId67"/>
    <p:sldId id="283" r:id="rId68"/>
    <p:sldId id="284" r:id="rId69"/>
    <p:sldId id="285" r:id="rId70"/>
    <p:sldId id="331" r:id="rId71"/>
    <p:sldId id="333" r:id="rId72"/>
    <p:sldId id="336" r:id="rId73"/>
    <p:sldId id="339" r:id="rId74"/>
    <p:sldId id="340" r:id="rId75"/>
    <p:sldId id="342" r:id="rId76"/>
    <p:sldId id="345" r:id="rId77"/>
    <p:sldId id="346" r:id="rId78"/>
    <p:sldId id="347" r:id="rId79"/>
    <p:sldId id="348" r:id="rId80"/>
    <p:sldId id="349" r:id="rId81"/>
    <p:sldId id="350" r:id="rId82"/>
    <p:sldId id="351"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3333CC"/>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66831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1144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3745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83858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54331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6074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42844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358453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90731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21974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13303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3956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3/30/2020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01017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3/30/2020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91375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3206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3/30/2020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00066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96531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6846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smtClean="0"/>
              <a:pPr/>
              <a:t>3/30/2020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96207599"/>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8C6D-4392-44B3-8A48-C94FAB163BA7}"/>
              </a:ext>
            </a:extLst>
          </p:cNvPr>
          <p:cNvSpPr>
            <a:spLocks noGrp="1"/>
          </p:cNvSpPr>
          <p:nvPr>
            <p:ph type="ctrTitle"/>
          </p:nvPr>
        </p:nvSpPr>
        <p:spPr>
          <a:xfrm>
            <a:off x="1870282" y="462587"/>
            <a:ext cx="8689976" cy="2509213"/>
          </a:xfrm>
        </p:spPr>
        <p:txBody>
          <a:bodyPr>
            <a:normAutofit/>
          </a:bodyPr>
          <a:lstStyle/>
          <a:p>
            <a:r>
              <a:rPr lang="en-IN" sz="66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Black" panose="020B0A04020102020204" pitchFamily="34" charset="0"/>
              </a:rPr>
              <a:t>Unit</a:t>
            </a:r>
            <a:r>
              <a:rPr lang="en-IN" sz="6600" b="1" dirty="0">
                <a:latin typeface="Arial Black" panose="020B0A04020102020204" pitchFamily="34" charset="0"/>
              </a:rPr>
              <a:t> 2 </a:t>
            </a:r>
          </a:p>
        </p:txBody>
      </p:sp>
      <p:sp>
        <p:nvSpPr>
          <p:cNvPr id="3" name="Subtitle 2">
            <a:extLst>
              <a:ext uri="{FF2B5EF4-FFF2-40B4-BE49-F238E27FC236}">
                <a16:creationId xmlns:a16="http://schemas.microsoft.com/office/drawing/2014/main" id="{CB4ECAC5-222D-446E-97E9-AAD2AC05A90F}"/>
              </a:ext>
            </a:extLst>
          </p:cNvPr>
          <p:cNvSpPr>
            <a:spLocks noGrp="1"/>
          </p:cNvSpPr>
          <p:nvPr>
            <p:ph type="subTitle" idx="1"/>
          </p:nvPr>
        </p:nvSpPr>
        <p:spPr/>
        <p:txBody>
          <a:bodyPr>
            <a:noAutofit/>
          </a:bodyPr>
          <a:lstStyle/>
          <a:p>
            <a:r>
              <a:rPr lang="en-IN" sz="5400" i="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ook Antiqua" panose="02040602050305030304" pitchFamily="18" charset="0"/>
              </a:rPr>
              <a:t>Cloud computing architecture</a:t>
            </a:r>
          </a:p>
        </p:txBody>
      </p:sp>
    </p:spTree>
    <p:extLst>
      <p:ext uri="{BB962C8B-B14F-4D97-AF65-F5344CB8AC3E}">
        <p14:creationId xmlns:p14="http://schemas.microsoft.com/office/powerpoint/2010/main" val="1847667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6000">
        <p15:prstTrans prst="curtains"/>
      </p:transition>
    </mc:Choice>
    <mc:Fallback xmlns="">
      <p:transition spd="slow" advTm="6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Image result for cloud computing architecture roles ppt">
            <a:extLst>
              <a:ext uri="{FF2B5EF4-FFF2-40B4-BE49-F238E27FC236}">
                <a16:creationId xmlns:a16="http://schemas.microsoft.com/office/drawing/2014/main" id="{D010452C-36E4-45E5-9634-5D26CA1075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74" t="5025" r="2899" b="7826"/>
          <a:stretch/>
        </p:blipFill>
        <p:spPr bwMode="auto">
          <a:xfrm>
            <a:off x="808384" y="344556"/>
            <a:ext cx="10469216" cy="617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609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Image result for cloud computing architecture end user">
            <a:extLst>
              <a:ext uri="{FF2B5EF4-FFF2-40B4-BE49-F238E27FC236}">
                <a16:creationId xmlns:a16="http://schemas.microsoft.com/office/drawing/2014/main" id="{39D2746C-89DE-4C85-89D6-A968DADBD7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03" t="5217" r="6521" b="14203"/>
          <a:stretch/>
        </p:blipFill>
        <p:spPr bwMode="auto">
          <a:xfrm>
            <a:off x="1086679" y="357808"/>
            <a:ext cx="9899374" cy="587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287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Image result for cloud computing architecture cloud consumer">
            <a:extLst>
              <a:ext uri="{FF2B5EF4-FFF2-40B4-BE49-F238E27FC236}">
                <a16:creationId xmlns:a16="http://schemas.microsoft.com/office/drawing/2014/main" id="{4E9212FF-923B-4E69-BF14-C4792A0C87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83" t="4251" r="7392" b="26570"/>
          <a:stretch/>
        </p:blipFill>
        <p:spPr bwMode="auto">
          <a:xfrm>
            <a:off x="1305339" y="414131"/>
            <a:ext cx="9581322" cy="6029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812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Image result for cloud computing architecture cloud broker">
            <a:extLst>
              <a:ext uri="{FF2B5EF4-FFF2-40B4-BE49-F238E27FC236}">
                <a16:creationId xmlns:a16="http://schemas.microsoft.com/office/drawing/2014/main" id="{716F6DF6-BA39-4A7E-B2C4-49C4C36714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08" t="5217" r="4348" b="26570"/>
          <a:stretch/>
        </p:blipFill>
        <p:spPr bwMode="auto">
          <a:xfrm>
            <a:off x="1179444" y="659295"/>
            <a:ext cx="9541566" cy="5539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118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Image result for cloud computing architecture cloud provider slide player">
            <a:extLst>
              <a:ext uri="{FF2B5EF4-FFF2-40B4-BE49-F238E27FC236}">
                <a16:creationId xmlns:a16="http://schemas.microsoft.com/office/drawing/2014/main" id="{7E54B43D-55EE-4BCE-AB02-F84663828C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14" t="5217" r="3333" b="20193"/>
          <a:stretch/>
        </p:blipFill>
        <p:spPr bwMode="auto">
          <a:xfrm>
            <a:off x="848139" y="490330"/>
            <a:ext cx="10455965" cy="5897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921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Image result for cloud computing architecture cloud provider slide player">
            <a:extLst>
              <a:ext uri="{FF2B5EF4-FFF2-40B4-BE49-F238E27FC236}">
                <a16:creationId xmlns:a16="http://schemas.microsoft.com/office/drawing/2014/main" id="{2D44F4A8-D7BA-4D72-AAA7-3E822B63C5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05" t="9468" r="1305" b="16135"/>
          <a:stretch/>
        </p:blipFill>
        <p:spPr bwMode="auto">
          <a:xfrm>
            <a:off x="1060174" y="649356"/>
            <a:ext cx="9939130" cy="548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851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characteristics of cloud computing broadband network and device independent access slide player">
            <a:extLst>
              <a:ext uri="{FF2B5EF4-FFF2-40B4-BE49-F238E27FC236}">
                <a16:creationId xmlns:a16="http://schemas.microsoft.com/office/drawing/2014/main" id="{4AF48D08-9D7F-42C6-AC48-C7C9C8B501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84" b="12271"/>
          <a:stretch/>
        </p:blipFill>
        <p:spPr bwMode="auto">
          <a:xfrm>
            <a:off x="1152939" y="424070"/>
            <a:ext cx="9939131" cy="559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511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13D715-43A1-4F4A-948D-9CF78C76218F}"/>
              </a:ext>
            </a:extLst>
          </p:cNvPr>
          <p:cNvPicPr>
            <a:picLocks noChangeAspect="1"/>
          </p:cNvPicPr>
          <p:nvPr/>
        </p:nvPicPr>
        <p:blipFill rotWithShape="1">
          <a:blip r:embed="rId2"/>
          <a:srcRect l="23479" t="14282" r="18912" b="26945"/>
          <a:stretch/>
        </p:blipFill>
        <p:spPr>
          <a:xfrm>
            <a:off x="1086677" y="980661"/>
            <a:ext cx="9806609" cy="4691269"/>
          </a:xfrm>
          <a:prstGeom prst="rect">
            <a:avLst/>
          </a:prstGeom>
        </p:spPr>
      </p:pic>
    </p:spTree>
    <p:extLst>
      <p:ext uri="{BB962C8B-B14F-4D97-AF65-F5344CB8AC3E}">
        <p14:creationId xmlns:p14="http://schemas.microsoft.com/office/powerpoint/2010/main" val="260048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haracteristics of cloud computing slide player">
            <a:extLst>
              <a:ext uri="{FF2B5EF4-FFF2-40B4-BE49-F238E27FC236}">
                <a16:creationId xmlns:a16="http://schemas.microsoft.com/office/drawing/2014/main" id="{4E34B10D-145A-4661-AC3C-500817B3F8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24" t="9468" r="15508" b="19421"/>
          <a:stretch/>
        </p:blipFill>
        <p:spPr bwMode="auto">
          <a:xfrm>
            <a:off x="1510748" y="649356"/>
            <a:ext cx="9289773" cy="5393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324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haracteristics of cloud computing slide player">
            <a:extLst>
              <a:ext uri="{FF2B5EF4-FFF2-40B4-BE49-F238E27FC236}">
                <a16:creationId xmlns:a16="http://schemas.microsoft.com/office/drawing/2014/main" id="{28FEA386-3946-4A2B-B499-CCA51F2803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00" t="3091" r="3189" b="10532"/>
          <a:stretch/>
        </p:blipFill>
        <p:spPr bwMode="auto">
          <a:xfrm>
            <a:off x="1364975" y="212034"/>
            <a:ext cx="9607826" cy="6228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150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46EEF-0B01-4306-8C11-0CE20E05DB4F}"/>
              </a:ext>
            </a:extLst>
          </p:cNvPr>
          <p:cNvSpPr>
            <a:spLocks noGrp="1"/>
          </p:cNvSpPr>
          <p:nvPr>
            <p:ph type="title"/>
          </p:nvPr>
        </p:nvSpPr>
        <p:spPr/>
        <p:txBody>
          <a:bodyPr/>
          <a:lstStyle/>
          <a:p>
            <a:r>
              <a:rPr lang="en-IN" dirty="0"/>
              <a:t>LEARNING OBJECTIVES</a:t>
            </a:r>
            <a:br>
              <a:rPr lang="en-IN" dirty="0"/>
            </a:br>
            <a:r>
              <a:rPr lang="en-IN" dirty="0"/>
              <a:t>DEVELOP BASIC UNDERSTANDING OF CLOUD COMPUTING</a:t>
            </a:r>
          </a:p>
        </p:txBody>
      </p:sp>
      <p:sp>
        <p:nvSpPr>
          <p:cNvPr id="3" name="Content Placeholder 2">
            <a:extLst>
              <a:ext uri="{FF2B5EF4-FFF2-40B4-BE49-F238E27FC236}">
                <a16:creationId xmlns:a16="http://schemas.microsoft.com/office/drawing/2014/main" id="{4080D251-8FBD-437D-826A-4FFDEFA51160}"/>
              </a:ext>
            </a:extLst>
          </p:cNvPr>
          <p:cNvSpPr>
            <a:spLocks noGrp="1"/>
          </p:cNvSpPr>
          <p:nvPr>
            <p:ph sz="quarter" idx="13"/>
          </p:nvPr>
        </p:nvSpPr>
        <p:spPr/>
        <p:txBody>
          <a:bodyPr>
            <a:noAutofit/>
          </a:bodyPr>
          <a:lstStyle/>
          <a:p>
            <a:r>
              <a:rPr lang="en-IN" sz="2800" b="1" dirty="0">
                <a:latin typeface="Arial Black" panose="020B0A04020102020204" pitchFamily="34" charset="0"/>
              </a:rPr>
              <a:t>CONCEPTS</a:t>
            </a:r>
          </a:p>
          <a:p>
            <a:r>
              <a:rPr lang="en-IN" sz="2800" b="1" dirty="0">
                <a:latin typeface="Arial Black" panose="020B0A04020102020204" pitchFamily="34" charset="0"/>
              </a:rPr>
              <a:t>ARCHITECTURE</a:t>
            </a:r>
          </a:p>
          <a:p>
            <a:r>
              <a:rPr lang="en-IN" sz="2800" b="1" dirty="0">
                <a:latin typeface="Arial Black" panose="020B0A04020102020204" pitchFamily="34" charset="0"/>
              </a:rPr>
              <a:t>CHARACTERISTICS</a:t>
            </a:r>
          </a:p>
          <a:p>
            <a:r>
              <a:rPr lang="en-IN" sz="2800" b="1" dirty="0">
                <a:latin typeface="Arial Black" panose="020B0A04020102020204" pitchFamily="34" charset="0"/>
              </a:rPr>
              <a:t>SERVICE MODELS</a:t>
            </a:r>
          </a:p>
          <a:p>
            <a:r>
              <a:rPr lang="en-IN" sz="2800" b="1" dirty="0">
                <a:latin typeface="Arial Black" panose="020B0A04020102020204" pitchFamily="34" charset="0"/>
              </a:rPr>
              <a:t>TYPES OF DEPLOYMENTS MODELS</a:t>
            </a:r>
          </a:p>
          <a:p>
            <a:r>
              <a:rPr lang="en-IN" sz="2800" b="1" dirty="0">
                <a:latin typeface="Arial Black" panose="020B0A04020102020204" pitchFamily="34" charset="0"/>
              </a:rPr>
              <a:t>AVAILABLE CLOUD SERVICES &amp; OPEN SOURCE SOLUTIONS</a:t>
            </a:r>
          </a:p>
        </p:txBody>
      </p:sp>
    </p:spTree>
    <p:extLst>
      <p:ext uri="{BB962C8B-B14F-4D97-AF65-F5344CB8AC3E}">
        <p14:creationId xmlns:p14="http://schemas.microsoft.com/office/powerpoint/2010/main" val="3754900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characteristics of cloud computing self service slide player">
            <a:extLst>
              <a:ext uri="{FF2B5EF4-FFF2-40B4-BE49-F238E27FC236}">
                <a16:creationId xmlns:a16="http://schemas.microsoft.com/office/drawing/2014/main" id="{3CEF5163-BB19-40E6-96BE-322BA6A52B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3285" r="435" b="24252"/>
          <a:stretch/>
        </p:blipFill>
        <p:spPr bwMode="auto">
          <a:xfrm>
            <a:off x="1543878" y="768625"/>
            <a:ext cx="9481931" cy="5261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464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characteristics of cloud computing broadband network and device independent access slide player">
            <a:extLst>
              <a:ext uri="{FF2B5EF4-FFF2-40B4-BE49-F238E27FC236}">
                <a16:creationId xmlns:a16="http://schemas.microsoft.com/office/drawing/2014/main" id="{14B6AB1D-6F83-464B-B074-F2C9385932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29" t="4831" r="-2029" b="15362"/>
          <a:stretch/>
        </p:blipFill>
        <p:spPr bwMode="auto">
          <a:xfrm>
            <a:off x="1523999" y="331304"/>
            <a:ext cx="9713843" cy="59369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58934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characteristics of cloud computing resource pooling slide player">
            <a:extLst>
              <a:ext uri="{FF2B5EF4-FFF2-40B4-BE49-F238E27FC236}">
                <a16:creationId xmlns:a16="http://schemas.microsoft.com/office/drawing/2014/main" id="{7FF6B861-BFBE-40DD-8AE5-8B6702B95A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03" t="3091" b="13623"/>
          <a:stretch/>
        </p:blipFill>
        <p:spPr bwMode="auto">
          <a:xfrm>
            <a:off x="1007165" y="212034"/>
            <a:ext cx="10177669" cy="617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893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characteristics of cloud computing rapid elasticity slideplayer">
            <a:extLst>
              <a:ext uri="{FF2B5EF4-FFF2-40B4-BE49-F238E27FC236}">
                <a16:creationId xmlns:a16="http://schemas.microsoft.com/office/drawing/2014/main" id="{641F8772-414E-4EBB-80CD-E0356AE86B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64" t="4831" r="7681" b="30821"/>
          <a:stretch/>
        </p:blipFill>
        <p:spPr bwMode="auto">
          <a:xfrm>
            <a:off x="530087" y="331305"/>
            <a:ext cx="10946296" cy="5724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935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characteristics of cloud computing measured services slide player">
            <a:extLst>
              <a:ext uri="{FF2B5EF4-FFF2-40B4-BE49-F238E27FC236}">
                <a16:creationId xmlns:a16="http://schemas.microsoft.com/office/drawing/2014/main" id="{2E930411-C289-467A-90AD-B1148FD2E2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42" t="3091" b="10532"/>
          <a:stretch/>
        </p:blipFill>
        <p:spPr bwMode="auto">
          <a:xfrm>
            <a:off x="768626" y="212034"/>
            <a:ext cx="10853531" cy="6308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834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characteristics of cloud computing reliability slide player">
            <a:extLst>
              <a:ext uri="{FF2B5EF4-FFF2-40B4-BE49-F238E27FC236}">
                <a16:creationId xmlns:a16="http://schemas.microsoft.com/office/drawing/2014/main" id="{ED450889-423E-46E5-9AA9-D1C2138381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69" t="4058" r="4782" b="30821"/>
          <a:stretch/>
        </p:blipFill>
        <p:spPr bwMode="auto">
          <a:xfrm>
            <a:off x="781878" y="278296"/>
            <a:ext cx="10694505" cy="5830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460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96BF90-6154-4A50-96F9-7A1CE942731F}"/>
              </a:ext>
            </a:extLst>
          </p:cNvPr>
          <p:cNvPicPr>
            <a:picLocks noChangeAspect="1"/>
          </p:cNvPicPr>
          <p:nvPr/>
        </p:nvPicPr>
        <p:blipFill rotWithShape="1">
          <a:blip r:embed="rId2"/>
          <a:srcRect l="23587" t="15248" r="19239" b="27912"/>
          <a:stretch/>
        </p:blipFill>
        <p:spPr>
          <a:xfrm>
            <a:off x="1046922" y="1046922"/>
            <a:ext cx="9925878" cy="4837043"/>
          </a:xfrm>
          <a:prstGeom prst="rect">
            <a:avLst/>
          </a:prstGeom>
        </p:spPr>
      </p:pic>
    </p:spTree>
    <p:extLst>
      <p:ext uri="{BB962C8B-B14F-4D97-AF65-F5344CB8AC3E}">
        <p14:creationId xmlns:p14="http://schemas.microsoft.com/office/powerpoint/2010/main" val="1420377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16019E-C233-40D1-A9FA-DD4614B5AE18}"/>
              </a:ext>
            </a:extLst>
          </p:cNvPr>
          <p:cNvPicPr>
            <a:picLocks noChangeAspect="1"/>
          </p:cNvPicPr>
          <p:nvPr/>
        </p:nvPicPr>
        <p:blipFill rotWithShape="1">
          <a:blip r:embed="rId2"/>
          <a:srcRect l="31739" t="13122" r="29674" b="22112"/>
          <a:stretch/>
        </p:blipFill>
        <p:spPr>
          <a:xfrm>
            <a:off x="1205948" y="901149"/>
            <a:ext cx="9687339" cy="5433390"/>
          </a:xfrm>
          <a:prstGeom prst="rect">
            <a:avLst/>
          </a:prstGeom>
        </p:spPr>
      </p:pic>
    </p:spTree>
    <p:extLst>
      <p:ext uri="{BB962C8B-B14F-4D97-AF65-F5344CB8AC3E}">
        <p14:creationId xmlns:p14="http://schemas.microsoft.com/office/powerpoint/2010/main" val="2537584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21DA4B-E3AB-4D33-BA36-8C7F0FD7B624}"/>
              </a:ext>
            </a:extLst>
          </p:cNvPr>
          <p:cNvPicPr>
            <a:picLocks noChangeAspect="1"/>
          </p:cNvPicPr>
          <p:nvPr/>
        </p:nvPicPr>
        <p:blipFill rotWithShape="1">
          <a:blip r:embed="rId2"/>
          <a:srcRect l="23805" t="14862" r="24783" b="26172"/>
          <a:stretch/>
        </p:blipFill>
        <p:spPr>
          <a:xfrm>
            <a:off x="1166191" y="1020417"/>
            <a:ext cx="9713843" cy="5247861"/>
          </a:xfrm>
          <a:prstGeom prst="rect">
            <a:avLst/>
          </a:prstGeom>
        </p:spPr>
      </p:pic>
    </p:spTree>
    <p:extLst>
      <p:ext uri="{BB962C8B-B14F-4D97-AF65-F5344CB8AC3E}">
        <p14:creationId xmlns:p14="http://schemas.microsoft.com/office/powerpoint/2010/main" val="2252245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7FA0F2-E4AD-43DB-A99C-F5F8FF93473D}"/>
              </a:ext>
            </a:extLst>
          </p:cNvPr>
          <p:cNvPicPr>
            <a:picLocks noChangeAspect="1"/>
          </p:cNvPicPr>
          <p:nvPr/>
        </p:nvPicPr>
        <p:blipFill rotWithShape="1">
          <a:blip r:embed="rId2"/>
          <a:srcRect l="24130" t="14090" r="21957" b="24045"/>
          <a:stretch/>
        </p:blipFill>
        <p:spPr>
          <a:xfrm>
            <a:off x="1245704" y="967409"/>
            <a:ext cx="9647583" cy="4996069"/>
          </a:xfrm>
          <a:prstGeom prst="rect">
            <a:avLst/>
          </a:prstGeom>
        </p:spPr>
      </p:pic>
    </p:spTree>
    <p:extLst>
      <p:ext uri="{BB962C8B-B14F-4D97-AF65-F5344CB8AC3E}">
        <p14:creationId xmlns:p14="http://schemas.microsoft.com/office/powerpoint/2010/main" val="3602210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age result for cloud computing concepts ppt of slideplayer">
            <a:extLst>
              <a:ext uri="{FF2B5EF4-FFF2-40B4-BE49-F238E27FC236}">
                <a16:creationId xmlns:a16="http://schemas.microsoft.com/office/drawing/2014/main" id="{E735709E-055E-44D5-9501-204AB90657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90" t="9392" r="730" b="21119"/>
          <a:stretch/>
        </p:blipFill>
        <p:spPr bwMode="auto">
          <a:xfrm>
            <a:off x="848140" y="689112"/>
            <a:ext cx="10575234" cy="54333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089182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D6E3F-94FF-4609-948D-498228BA9AE4}"/>
              </a:ext>
            </a:extLst>
          </p:cNvPr>
          <p:cNvPicPr>
            <a:picLocks noChangeAspect="1"/>
          </p:cNvPicPr>
          <p:nvPr/>
        </p:nvPicPr>
        <p:blipFill rotWithShape="1">
          <a:blip r:embed="rId2"/>
          <a:srcRect l="23696" t="12735" r="19022" b="25785"/>
          <a:stretch/>
        </p:blipFill>
        <p:spPr>
          <a:xfrm>
            <a:off x="1351723" y="874643"/>
            <a:ext cx="9422294" cy="4982817"/>
          </a:xfrm>
          <a:prstGeom prst="rect">
            <a:avLst/>
          </a:prstGeom>
        </p:spPr>
      </p:pic>
    </p:spTree>
    <p:extLst>
      <p:ext uri="{BB962C8B-B14F-4D97-AF65-F5344CB8AC3E}">
        <p14:creationId xmlns:p14="http://schemas.microsoft.com/office/powerpoint/2010/main" val="3051301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20EE3F-72B0-4C7D-8934-459773965475}"/>
              </a:ext>
            </a:extLst>
          </p:cNvPr>
          <p:cNvPicPr>
            <a:picLocks noChangeAspect="1"/>
          </p:cNvPicPr>
          <p:nvPr/>
        </p:nvPicPr>
        <p:blipFill rotWithShape="1">
          <a:blip r:embed="rId2"/>
          <a:srcRect l="26304" t="13702" r="19239" b="19985"/>
          <a:stretch/>
        </p:blipFill>
        <p:spPr>
          <a:xfrm>
            <a:off x="1020417" y="940904"/>
            <a:ext cx="10164417" cy="51418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12850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FCE08D-8170-4C5C-9713-02EBE571E0A4}"/>
              </a:ext>
            </a:extLst>
          </p:cNvPr>
          <p:cNvPicPr>
            <a:picLocks noChangeAspect="1"/>
          </p:cNvPicPr>
          <p:nvPr/>
        </p:nvPicPr>
        <p:blipFill rotWithShape="1">
          <a:blip r:embed="rId2"/>
          <a:srcRect l="24565" t="11382" r="22500" b="29265"/>
          <a:stretch/>
        </p:blipFill>
        <p:spPr>
          <a:xfrm>
            <a:off x="967410" y="781877"/>
            <a:ext cx="10151164" cy="5075583"/>
          </a:xfrm>
          <a:prstGeom prst="rect">
            <a:avLst/>
          </a:prstGeom>
          <a:ln>
            <a:noFill/>
          </a:ln>
          <a:effectLst>
            <a:softEdge rad="112500"/>
          </a:effectLst>
        </p:spPr>
      </p:pic>
    </p:spTree>
    <p:extLst>
      <p:ext uri="{BB962C8B-B14F-4D97-AF65-F5344CB8AC3E}">
        <p14:creationId xmlns:p14="http://schemas.microsoft.com/office/powerpoint/2010/main" val="1764093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0E58C8-FC3D-4D8F-BA33-76E5081C4A58}"/>
              </a:ext>
            </a:extLst>
          </p:cNvPr>
          <p:cNvPicPr>
            <a:picLocks noChangeAspect="1"/>
          </p:cNvPicPr>
          <p:nvPr/>
        </p:nvPicPr>
        <p:blipFill rotWithShape="1">
          <a:blip r:embed="rId2"/>
          <a:srcRect l="23624" t="11214" r="20288" b="21894"/>
          <a:stretch/>
        </p:blipFill>
        <p:spPr>
          <a:xfrm>
            <a:off x="636104" y="914401"/>
            <a:ext cx="10787270" cy="5102086"/>
          </a:xfrm>
          <a:prstGeom prst="rect">
            <a:avLst/>
          </a:prstGeom>
          <a:ln>
            <a:noFill/>
          </a:ln>
          <a:effectLst>
            <a:softEdge rad="112500"/>
          </a:effectLst>
        </p:spPr>
      </p:pic>
    </p:spTree>
    <p:extLst>
      <p:ext uri="{BB962C8B-B14F-4D97-AF65-F5344CB8AC3E}">
        <p14:creationId xmlns:p14="http://schemas.microsoft.com/office/powerpoint/2010/main" val="3686680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CF9B81-ACF3-42EE-8C24-D8065686AC58}"/>
              </a:ext>
            </a:extLst>
          </p:cNvPr>
          <p:cNvPicPr>
            <a:picLocks noChangeAspect="1"/>
          </p:cNvPicPr>
          <p:nvPr/>
        </p:nvPicPr>
        <p:blipFill rotWithShape="1">
          <a:blip r:embed="rId2"/>
          <a:srcRect l="23261" t="12156" r="21522" b="31392"/>
          <a:stretch/>
        </p:blipFill>
        <p:spPr>
          <a:xfrm>
            <a:off x="1298713" y="834887"/>
            <a:ext cx="9581322" cy="49165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4224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92C7C2-A094-4061-9ABD-8DCD299AC497}"/>
              </a:ext>
            </a:extLst>
          </p:cNvPr>
          <p:cNvPicPr>
            <a:picLocks noChangeAspect="1"/>
          </p:cNvPicPr>
          <p:nvPr/>
        </p:nvPicPr>
        <p:blipFill rotWithShape="1">
          <a:blip r:embed="rId2"/>
          <a:srcRect l="23695" t="10222" r="20326" b="22305"/>
          <a:stretch/>
        </p:blipFill>
        <p:spPr>
          <a:xfrm>
            <a:off x="675861" y="702365"/>
            <a:ext cx="10310191" cy="5420139"/>
          </a:xfrm>
          <a:prstGeom prst="rect">
            <a:avLst/>
          </a:prstGeom>
          <a:ln>
            <a:noFill/>
          </a:ln>
          <a:effectLst>
            <a:softEdge rad="112500"/>
          </a:effectLst>
        </p:spPr>
      </p:pic>
    </p:spTree>
    <p:extLst>
      <p:ext uri="{BB962C8B-B14F-4D97-AF65-F5344CB8AC3E}">
        <p14:creationId xmlns:p14="http://schemas.microsoft.com/office/powerpoint/2010/main" val="2646229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7DC947-3BDA-4785-BEDD-606E109810AD}"/>
              </a:ext>
            </a:extLst>
          </p:cNvPr>
          <p:cNvPicPr>
            <a:picLocks noChangeAspect="1"/>
          </p:cNvPicPr>
          <p:nvPr/>
        </p:nvPicPr>
        <p:blipFill rotWithShape="1">
          <a:blip r:embed="rId2"/>
          <a:srcRect l="23587" t="14862" r="18912" b="22499"/>
          <a:stretch/>
        </p:blipFill>
        <p:spPr>
          <a:xfrm>
            <a:off x="1709531" y="1020417"/>
            <a:ext cx="8984974" cy="4611757"/>
          </a:xfrm>
          <a:prstGeom prst="rect">
            <a:avLst/>
          </a:prstGeom>
        </p:spPr>
      </p:pic>
    </p:spTree>
    <p:extLst>
      <p:ext uri="{BB962C8B-B14F-4D97-AF65-F5344CB8AC3E}">
        <p14:creationId xmlns:p14="http://schemas.microsoft.com/office/powerpoint/2010/main" val="526289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3D437A-48F7-41DB-AC16-ADEAEE745338}"/>
              </a:ext>
            </a:extLst>
          </p:cNvPr>
          <p:cNvPicPr>
            <a:picLocks noChangeAspect="1"/>
          </p:cNvPicPr>
          <p:nvPr/>
        </p:nvPicPr>
        <p:blipFill rotWithShape="1">
          <a:blip r:embed="rId2"/>
          <a:srcRect l="26847" t="10609" r="34239" b="40091"/>
          <a:stretch/>
        </p:blipFill>
        <p:spPr>
          <a:xfrm>
            <a:off x="1305339" y="1129748"/>
            <a:ext cx="9581321" cy="4598503"/>
          </a:xfrm>
          <a:prstGeom prst="rect">
            <a:avLst/>
          </a:prstGeom>
        </p:spPr>
      </p:pic>
    </p:spTree>
    <p:extLst>
      <p:ext uri="{BB962C8B-B14F-4D97-AF65-F5344CB8AC3E}">
        <p14:creationId xmlns:p14="http://schemas.microsoft.com/office/powerpoint/2010/main" val="377029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00D70E-CF94-478E-9AB4-FDEC55236916}"/>
              </a:ext>
            </a:extLst>
          </p:cNvPr>
          <p:cNvPicPr>
            <a:picLocks noChangeAspect="1"/>
          </p:cNvPicPr>
          <p:nvPr/>
        </p:nvPicPr>
        <p:blipFill rotWithShape="1">
          <a:blip r:embed="rId2"/>
          <a:srcRect l="24239" t="11575" r="19130" b="24045"/>
          <a:stretch/>
        </p:blipFill>
        <p:spPr>
          <a:xfrm>
            <a:off x="1086678" y="795129"/>
            <a:ext cx="9753599" cy="5353879"/>
          </a:xfrm>
          <a:prstGeom prst="rect">
            <a:avLst/>
          </a:prstGeom>
        </p:spPr>
      </p:pic>
    </p:spTree>
    <p:extLst>
      <p:ext uri="{BB962C8B-B14F-4D97-AF65-F5344CB8AC3E}">
        <p14:creationId xmlns:p14="http://schemas.microsoft.com/office/powerpoint/2010/main" val="1524249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38ECCB-4979-407D-A2BB-778FB84ACCF5}"/>
              </a:ext>
            </a:extLst>
          </p:cNvPr>
          <p:cNvPicPr>
            <a:picLocks noChangeAspect="1"/>
          </p:cNvPicPr>
          <p:nvPr/>
        </p:nvPicPr>
        <p:blipFill rotWithShape="1">
          <a:blip r:embed="rId2"/>
          <a:srcRect l="23370" t="10415" r="20761" b="22692"/>
          <a:stretch/>
        </p:blipFill>
        <p:spPr>
          <a:xfrm>
            <a:off x="808384" y="715617"/>
            <a:ext cx="10005390" cy="5605670"/>
          </a:xfrm>
          <a:prstGeom prst="rect">
            <a:avLst/>
          </a:prstGeom>
        </p:spPr>
      </p:pic>
    </p:spTree>
    <p:extLst>
      <p:ext uri="{BB962C8B-B14F-4D97-AF65-F5344CB8AC3E}">
        <p14:creationId xmlns:p14="http://schemas.microsoft.com/office/powerpoint/2010/main" val="2004807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9FEAC-63FB-4CBB-AF0C-451BFBC987C1}"/>
              </a:ext>
            </a:extLst>
          </p:cNvPr>
          <p:cNvSpPr>
            <a:spLocks noGrp="1"/>
          </p:cNvSpPr>
          <p:nvPr>
            <p:ph type="title"/>
          </p:nvPr>
        </p:nvSpPr>
        <p:spPr>
          <a:xfrm>
            <a:off x="913774" y="1832823"/>
            <a:ext cx="10364451" cy="1596177"/>
          </a:xfrm>
        </p:spPr>
        <p:txBody>
          <a:bodyPr>
            <a:normAutofit fontScale="90000"/>
          </a:bodyPr>
          <a:lstStyle/>
          <a:p>
            <a:pPr algn="l"/>
            <a:r>
              <a:rPr lang="en-IN" b="1" dirty="0">
                <a:latin typeface="Arial Black" panose="020B0A04020102020204" pitchFamily="34" charset="0"/>
              </a:rPr>
              <a:t>CLOUD COMPUTING CONCEPTS</a:t>
            </a:r>
            <a:br>
              <a:rPr lang="en-IN" b="1" dirty="0">
                <a:latin typeface="Arial Black" panose="020B0A04020102020204" pitchFamily="34" charset="0"/>
              </a:rPr>
            </a:br>
            <a:br>
              <a:rPr lang="en-IN" b="1" dirty="0">
                <a:latin typeface="Arial Black" panose="020B0A04020102020204" pitchFamily="34" charset="0"/>
              </a:rPr>
            </a:br>
            <a:br>
              <a:rPr lang="en-IN" b="1" dirty="0">
                <a:latin typeface="Arial Black" panose="020B0A04020102020204" pitchFamily="34" charset="0"/>
              </a:rPr>
            </a:br>
            <a:r>
              <a:rPr lang="en-IN" b="1" dirty="0">
                <a:latin typeface="Arial Black" panose="020B0A04020102020204" pitchFamily="34" charset="0"/>
              </a:rPr>
              <a:t>1. EVOLUTION OF DISTRIBUTED COMPUTING</a:t>
            </a:r>
            <a:br>
              <a:rPr lang="en-IN" b="1" dirty="0">
                <a:latin typeface="Arial Black" panose="020B0A04020102020204" pitchFamily="34" charset="0"/>
              </a:rPr>
            </a:br>
            <a:r>
              <a:rPr lang="en-IN" b="1" dirty="0">
                <a:latin typeface="Arial Black" panose="020B0A04020102020204" pitchFamily="34" charset="0"/>
              </a:rPr>
              <a:t>2. CC HISTORY</a:t>
            </a:r>
            <a:br>
              <a:rPr lang="en-IN" b="1" dirty="0">
                <a:latin typeface="Arial Black" panose="020B0A04020102020204" pitchFamily="34" charset="0"/>
              </a:rPr>
            </a:br>
            <a:r>
              <a:rPr lang="en-IN" b="1" dirty="0">
                <a:latin typeface="Arial Black" panose="020B0A04020102020204" pitchFamily="34" charset="0"/>
              </a:rPr>
              <a:t>3.CC CONCEPTS</a:t>
            </a:r>
          </a:p>
        </p:txBody>
      </p:sp>
    </p:spTree>
    <p:extLst>
      <p:ext uri="{BB962C8B-B14F-4D97-AF65-F5344CB8AC3E}">
        <p14:creationId xmlns:p14="http://schemas.microsoft.com/office/powerpoint/2010/main" val="41856480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4A32B6-4519-472B-8C93-8B0137777315}"/>
              </a:ext>
            </a:extLst>
          </p:cNvPr>
          <p:cNvSpPr>
            <a:spLocks noGrp="1"/>
          </p:cNvSpPr>
          <p:nvPr>
            <p:ph type="title"/>
          </p:nvPr>
        </p:nvSpPr>
        <p:spPr/>
        <p:txBody>
          <a:bodyPr/>
          <a:lstStyle/>
          <a:p>
            <a:r>
              <a:rPr lang="en-IN" b="1" dirty="0">
                <a:solidFill>
                  <a:srgbClr val="3333CC"/>
                </a:solidFill>
              </a:rPr>
              <a:t>ECONOMICS OF THE CLOUD</a:t>
            </a:r>
          </a:p>
        </p:txBody>
      </p:sp>
      <p:pic>
        <p:nvPicPr>
          <p:cNvPr id="1028" name="Picture 4" descr="Image result for economics of cloud computing slide player">
            <a:extLst>
              <a:ext uri="{FF2B5EF4-FFF2-40B4-BE49-F238E27FC236}">
                <a16:creationId xmlns:a16="http://schemas.microsoft.com/office/drawing/2014/main" id="{A318741D-DA0F-461C-9721-5B25343BF8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328" r="1905" b="15661"/>
          <a:stretch/>
        </p:blipFill>
        <p:spPr bwMode="auto">
          <a:xfrm>
            <a:off x="913775" y="2369127"/>
            <a:ext cx="10488516" cy="405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5627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BD20F-F3DF-485E-AC38-D5901E3A83A4}"/>
              </a:ext>
            </a:extLst>
          </p:cNvPr>
          <p:cNvSpPr>
            <a:spLocks noGrp="1"/>
          </p:cNvSpPr>
          <p:nvPr>
            <p:ph type="title"/>
          </p:nvPr>
        </p:nvSpPr>
        <p:spPr>
          <a:xfrm>
            <a:off x="1827549" y="2100953"/>
            <a:ext cx="10364451" cy="1596177"/>
          </a:xfrm>
        </p:spPr>
        <p:txBody>
          <a:bodyPr>
            <a:normAutofit/>
            <a:scene3d>
              <a:camera prst="perspectiveHeroicExtremeRightFacing"/>
              <a:lightRig rig="harsh" dir="t"/>
            </a:scene3d>
            <a:sp3d extrusionH="57150" prstMaterial="matte">
              <a:bevelT w="63500" h="12700" prst="angle"/>
              <a:contourClr>
                <a:schemeClr val="bg1">
                  <a:lumMod val="65000"/>
                </a:schemeClr>
              </a:contourClr>
            </a:sp3d>
          </a:bodyPr>
          <a:lstStyle/>
          <a:p>
            <a:r>
              <a:rPr lang="en-IN" sz="4800" b="1" cap="none" dirty="0">
                <a:ln/>
                <a:solidFill>
                  <a:schemeClr val="accent3"/>
                </a:solidFill>
              </a:rPr>
              <a:t>CHAPTER 2 </a:t>
            </a:r>
            <a:br>
              <a:rPr lang="en-IN" sz="4800" b="1" cap="none" dirty="0">
                <a:ln/>
                <a:solidFill>
                  <a:schemeClr val="accent3"/>
                </a:solidFill>
              </a:rPr>
            </a:br>
            <a:r>
              <a:rPr lang="en-IN" sz="4800" b="1" cap="none" dirty="0">
                <a:ln/>
                <a:solidFill>
                  <a:schemeClr val="accent3"/>
                </a:solidFill>
              </a:rPr>
              <a:t>FUNDAMENTAL CLOUD SECURITY</a:t>
            </a:r>
          </a:p>
        </p:txBody>
      </p:sp>
    </p:spTree>
    <p:extLst>
      <p:ext uri="{BB962C8B-B14F-4D97-AF65-F5344CB8AC3E}">
        <p14:creationId xmlns:p14="http://schemas.microsoft.com/office/powerpoint/2010/main" val="3832917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97049-6563-4EEA-83F9-1046386C5890}"/>
              </a:ext>
            </a:extLst>
          </p:cNvPr>
          <p:cNvSpPr>
            <a:spLocks noGrp="1"/>
          </p:cNvSpPr>
          <p:nvPr>
            <p:ph type="title"/>
          </p:nvPr>
        </p:nvSpPr>
        <p:spPr>
          <a:xfrm>
            <a:off x="688488" y="3189438"/>
            <a:ext cx="10364451" cy="1596177"/>
          </a:xfrm>
        </p:spPr>
        <p:txBody>
          <a:bodyPr>
            <a:normAutofit fontScale="90000"/>
          </a:bodyPr>
          <a:lstStyle/>
          <a:p>
            <a:pPr algn="l"/>
            <a:br>
              <a:rPr lang="en-IN" b="1" dirty="0">
                <a:latin typeface="Arial Black" panose="020B0A04020102020204" pitchFamily="34" charset="0"/>
              </a:rPr>
            </a:br>
            <a:br>
              <a:rPr lang="en-IN" b="1" dirty="0">
                <a:latin typeface="Arial Black" panose="020B0A04020102020204" pitchFamily="34" charset="0"/>
              </a:rPr>
            </a:br>
            <a:br>
              <a:rPr lang="en-IN" b="1" dirty="0">
                <a:latin typeface="Arial Black" panose="020B0A04020102020204" pitchFamily="34" charset="0"/>
              </a:rPr>
            </a:br>
            <a:br>
              <a:rPr lang="en-IN" b="1" dirty="0">
                <a:latin typeface="Arial Black" panose="020B0A04020102020204" pitchFamily="34" charset="0"/>
              </a:rPr>
            </a:br>
            <a:r>
              <a:rPr lang="en-IN" b="1" dirty="0">
                <a:latin typeface="Arial Black" panose="020B0A04020102020204" pitchFamily="34" charset="0"/>
              </a:rPr>
              <a:t>Agenda</a:t>
            </a:r>
            <a:br>
              <a:rPr lang="en-IN" b="1" dirty="0">
                <a:latin typeface="Arial Black" panose="020B0A04020102020204" pitchFamily="34" charset="0"/>
              </a:rPr>
            </a:br>
            <a:r>
              <a:rPr lang="en-IN" b="1" dirty="0">
                <a:latin typeface="Arial Black" panose="020B0A04020102020204" pitchFamily="34" charset="0"/>
              </a:rPr>
              <a:t>	1. basic terms &amp; concepts</a:t>
            </a:r>
            <a:br>
              <a:rPr lang="en-IN" b="1" dirty="0">
                <a:latin typeface="Arial Black" panose="020B0A04020102020204" pitchFamily="34" charset="0"/>
              </a:rPr>
            </a:br>
            <a:r>
              <a:rPr lang="en-IN" b="1" dirty="0">
                <a:latin typeface="Arial Black" panose="020B0A04020102020204" pitchFamily="34" charset="0"/>
              </a:rPr>
              <a:t>	2. threat agents</a:t>
            </a:r>
            <a:br>
              <a:rPr lang="en-IN" b="1" dirty="0">
                <a:latin typeface="Arial Black" panose="020B0A04020102020204" pitchFamily="34" charset="0"/>
              </a:rPr>
            </a:br>
            <a:r>
              <a:rPr lang="en-IN" b="1" dirty="0">
                <a:latin typeface="Arial Black" panose="020B0A04020102020204" pitchFamily="34" charset="0"/>
              </a:rPr>
              <a:t>	3. cloud security threat</a:t>
            </a:r>
            <a:br>
              <a:rPr lang="en-IN" b="1" dirty="0">
                <a:latin typeface="Arial Black" panose="020B0A04020102020204" pitchFamily="34" charset="0"/>
              </a:rPr>
            </a:br>
            <a:r>
              <a:rPr lang="en-IN" b="1" dirty="0">
                <a:latin typeface="Arial Black" panose="020B0A04020102020204" pitchFamily="34" charset="0"/>
              </a:rPr>
              <a:t>	4. additional considerations</a:t>
            </a:r>
            <a:br>
              <a:rPr lang="en-IN" b="1" dirty="0">
                <a:latin typeface="Arial Black" panose="020B0A04020102020204" pitchFamily="34" charset="0"/>
              </a:rPr>
            </a:br>
            <a:r>
              <a:rPr lang="en-IN" b="1" dirty="0">
                <a:latin typeface="Arial Black" panose="020B0A04020102020204" pitchFamily="34" charset="0"/>
              </a:rPr>
              <a:t>	</a:t>
            </a:r>
            <a:br>
              <a:rPr lang="en-IN" b="1" dirty="0">
                <a:latin typeface="Arial Black" panose="020B0A04020102020204" pitchFamily="34" charset="0"/>
              </a:rPr>
            </a:br>
            <a:br>
              <a:rPr lang="en-IN" b="1" dirty="0">
                <a:latin typeface="Arial Black" panose="020B0A04020102020204" pitchFamily="34" charset="0"/>
              </a:rPr>
            </a:br>
            <a:br>
              <a:rPr lang="en-IN" b="1" dirty="0">
                <a:latin typeface="Arial Black" panose="020B0A04020102020204" pitchFamily="34" charset="0"/>
              </a:rPr>
            </a:br>
            <a:br>
              <a:rPr lang="en-IN" b="1" dirty="0">
                <a:latin typeface="Arial Black" panose="020B0A04020102020204" pitchFamily="34" charset="0"/>
              </a:rPr>
            </a:br>
            <a:br>
              <a:rPr lang="en-IN" b="1" dirty="0">
                <a:latin typeface="Arial Black" panose="020B0A04020102020204" pitchFamily="34" charset="0"/>
              </a:rPr>
            </a:br>
            <a:endParaRPr lang="en-IN" b="1" dirty="0">
              <a:latin typeface="Arial Black" panose="020B0A04020102020204" pitchFamily="34" charset="0"/>
            </a:endParaRPr>
          </a:p>
        </p:txBody>
      </p:sp>
    </p:spTree>
    <p:extLst>
      <p:ext uri="{BB962C8B-B14F-4D97-AF65-F5344CB8AC3E}">
        <p14:creationId xmlns:p14="http://schemas.microsoft.com/office/powerpoint/2010/main" val="17594933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asic Terms and Concepts&#10;4/3/20143&#10;ï IT security measures aim to defend against threats and&#10;interference that arise from b...">
            <a:extLst>
              <a:ext uri="{FF2B5EF4-FFF2-40B4-BE49-F238E27FC236}">
                <a16:creationId xmlns:a16="http://schemas.microsoft.com/office/drawing/2014/main" id="{6F43353A-4973-4B17-87F2-B49DC929A5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1" t="8536" r="13364" b="59513"/>
          <a:stretch/>
        </p:blipFill>
        <p:spPr bwMode="auto">
          <a:xfrm>
            <a:off x="1351722" y="1537252"/>
            <a:ext cx="9674087" cy="3220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71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nfidentiality&#10;4/3/20144&#10;ï Confidentiality is the characteristic of something being made&#10;accessible only to authorized pa...">
            <a:extLst>
              <a:ext uri="{FF2B5EF4-FFF2-40B4-BE49-F238E27FC236}">
                <a16:creationId xmlns:a16="http://schemas.microsoft.com/office/drawing/2014/main" id="{94DCEFFA-72C6-4294-83D2-B6AA5C590E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04" t="9989" r="7475" b="12458"/>
          <a:stretch/>
        </p:blipFill>
        <p:spPr bwMode="auto">
          <a:xfrm>
            <a:off x="1046923" y="927651"/>
            <a:ext cx="10111408" cy="5247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7211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tegrity&#10;4/3/20145&#10;ï Integrity is the characteristic of not having been altered by an unauthorized party&#10;ï An important i...">
            <a:extLst>
              <a:ext uri="{FF2B5EF4-FFF2-40B4-BE49-F238E27FC236}">
                <a16:creationId xmlns:a16="http://schemas.microsoft.com/office/drawing/2014/main" id="{75520411-4D23-4B41-91DC-A0B8F2E2AB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311" t="9699" r="5077" b="9263"/>
          <a:stretch/>
        </p:blipFill>
        <p:spPr bwMode="auto">
          <a:xfrm>
            <a:off x="1232453" y="768625"/>
            <a:ext cx="9833112" cy="5274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493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uthenticity&#10;4/3/20146&#10;ï Authenticity is the characteristic of something having been&#10;provided by an authorized source&#10;ï Fo...">
            <a:extLst>
              <a:ext uri="{FF2B5EF4-FFF2-40B4-BE49-F238E27FC236}">
                <a16:creationId xmlns:a16="http://schemas.microsoft.com/office/drawing/2014/main" id="{5A405100-5DDC-4556-8E27-C5F0B5372F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66" t="11442" r="10093" b="43537"/>
          <a:stretch/>
        </p:blipFill>
        <p:spPr bwMode="auto">
          <a:xfrm>
            <a:off x="1378227" y="1046922"/>
            <a:ext cx="9409044" cy="4638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815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Availability&#10;4/3/20147&#10;ï Availability is the characteristic of being accessible and usable&#10;during a specified time period&#10;...">
            <a:extLst>
              <a:ext uri="{FF2B5EF4-FFF2-40B4-BE49-F238E27FC236}">
                <a16:creationId xmlns:a16="http://schemas.microsoft.com/office/drawing/2014/main" id="{B5E7ABC0-A2BA-4D6A-A87D-09D9178DE8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66" t="11442" r="7039" b="28723"/>
          <a:stretch/>
        </p:blipFill>
        <p:spPr bwMode="auto">
          <a:xfrm>
            <a:off x="1895061" y="1073427"/>
            <a:ext cx="8441635" cy="4638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7287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Threat&#10;4/3/20148&#10;ï A threat is a potential security violation that can challenge&#10;defenses in an attempt to breach privacy ...">
            <a:extLst>
              <a:ext uri="{FF2B5EF4-FFF2-40B4-BE49-F238E27FC236}">
                <a16:creationId xmlns:a16="http://schemas.microsoft.com/office/drawing/2014/main" id="{AC4D7A75-716A-4647-8933-F29AAAFFBA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03" t="11732" r="5950" b="38889"/>
          <a:stretch/>
        </p:blipFill>
        <p:spPr bwMode="auto">
          <a:xfrm>
            <a:off x="781878" y="1166191"/>
            <a:ext cx="10522225" cy="4850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2229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Vulnerability&#10;4/3/20149&#10;ï A vulnerability is a weakness that can be exploited either&#10;because it is protected by insufficie...">
            <a:extLst>
              <a:ext uri="{FF2B5EF4-FFF2-40B4-BE49-F238E27FC236}">
                <a16:creationId xmlns:a16="http://schemas.microsoft.com/office/drawing/2014/main" id="{F90E982E-AEFF-495E-A1AC-CFEAA4DB69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66" t="10861" r="5296" b="34533"/>
          <a:stretch/>
        </p:blipFill>
        <p:spPr bwMode="auto">
          <a:xfrm>
            <a:off x="1033671" y="1232452"/>
            <a:ext cx="10151164" cy="4810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551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Image result for cloud computing architecture EVOLUTION OF DISTRIBUTED COMPUTING PPT">
            <a:extLst>
              <a:ext uri="{FF2B5EF4-FFF2-40B4-BE49-F238E27FC236}">
                <a16:creationId xmlns:a16="http://schemas.microsoft.com/office/drawing/2014/main" id="{82379468-7054-44EB-AE00-A0E9D71D53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4" t="3478" r="871" b="12464"/>
          <a:stretch/>
        </p:blipFill>
        <p:spPr bwMode="auto">
          <a:xfrm>
            <a:off x="1325218" y="546651"/>
            <a:ext cx="9766852" cy="576469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503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Risk&#10;4/3/201410&#10;ï Risk is the possibility of loss or harm arising from performing an&#10;activity.&#10;ï Risk is typically measure...">
            <a:extLst>
              <a:ext uri="{FF2B5EF4-FFF2-40B4-BE49-F238E27FC236}">
                <a16:creationId xmlns:a16="http://schemas.microsoft.com/office/drawing/2014/main" id="{9E238A1C-D6A2-45E5-A474-1DC863FA13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57" t="9513" r="6168" b="24843"/>
          <a:stretch/>
        </p:blipFill>
        <p:spPr bwMode="auto">
          <a:xfrm>
            <a:off x="1020417" y="1086677"/>
            <a:ext cx="10217425" cy="4956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0716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Security Controls&#10;4/3/201411&#10;ï Security controls are countermeasures used to prevent or&#10;respond to security threats and to...">
            <a:extLst>
              <a:ext uri="{FF2B5EF4-FFF2-40B4-BE49-F238E27FC236}">
                <a16:creationId xmlns:a16="http://schemas.microsoft.com/office/drawing/2014/main" id="{618F116A-55D2-4627-BF61-55C3758212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1" t="9117" r="10310" b="41738"/>
          <a:stretch/>
        </p:blipFill>
        <p:spPr bwMode="auto">
          <a:xfrm>
            <a:off x="1258956" y="1934818"/>
            <a:ext cx="9674087" cy="360459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081783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Security Mechanisms&#10;4/3/201412&#10;ï Countermeasures are typically described in terms of security&#10;mechanisms, which are compon...">
            <a:extLst>
              <a:ext uri="{FF2B5EF4-FFF2-40B4-BE49-F238E27FC236}">
                <a16:creationId xmlns:a16="http://schemas.microsoft.com/office/drawing/2014/main" id="{ED763929-4887-444D-9C40-5A4F02742C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94" t="11151" r="4424" b="55446"/>
          <a:stretch/>
        </p:blipFill>
        <p:spPr bwMode="auto">
          <a:xfrm>
            <a:off x="967409" y="1656521"/>
            <a:ext cx="9713843" cy="3856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3095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Security Policies&#10;4/3/201413&#10;ï A security policy establishes a set of security rules and&#10;regulations. Often, security poli...">
            <a:extLst>
              <a:ext uri="{FF2B5EF4-FFF2-40B4-BE49-F238E27FC236}">
                <a16:creationId xmlns:a16="http://schemas.microsoft.com/office/drawing/2014/main" id="{78B4F162-EAD1-4A3A-9096-39A61EBFD8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48" t="12023" r="6821" b="45280"/>
          <a:stretch/>
        </p:blipFill>
        <p:spPr bwMode="auto">
          <a:xfrm>
            <a:off x="795131" y="1113183"/>
            <a:ext cx="10190922" cy="491655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112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4/3/201414&#10;Threat Agents&#10; ">
            <a:extLst>
              <a:ext uri="{FF2B5EF4-FFF2-40B4-BE49-F238E27FC236}">
                <a16:creationId xmlns:a16="http://schemas.microsoft.com/office/drawing/2014/main" id="{3BED28A3-5AF6-4D80-B41B-772F7D5A0A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7" t="20156" r="1152" b="55156"/>
          <a:stretch/>
        </p:blipFill>
        <p:spPr bwMode="auto">
          <a:xfrm>
            <a:off x="2080592" y="2067340"/>
            <a:ext cx="7818782" cy="208059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6553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Threat Agents&#10;4/3/201415&#10;ï A threat agent is an entity that poses a threat because it is&#10;capable of carrying out an attack...">
            <a:extLst>
              <a:ext uri="{FF2B5EF4-FFF2-40B4-BE49-F238E27FC236}">
                <a16:creationId xmlns:a16="http://schemas.microsoft.com/office/drawing/2014/main" id="{494B9AEC-050D-40CA-8D2D-5ED1D78BF1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74" t="10570" r="10965" b="50000"/>
          <a:stretch/>
        </p:blipFill>
        <p:spPr bwMode="auto">
          <a:xfrm>
            <a:off x="735496" y="1537251"/>
            <a:ext cx="10721008" cy="4399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8726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Anonymous Attacker&#10;4/3/201417&#10;ï An anonymous attacker is a non-trusted threat agent that&#10;usually attempts attacks from out...">
            <a:extLst>
              <a:ext uri="{FF2B5EF4-FFF2-40B4-BE49-F238E27FC236}">
                <a16:creationId xmlns:a16="http://schemas.microsoft.com/office/drawing/2014/main" id="{51414A9F-ED3A-4CA7-AC26-BCA87DDE2E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311" t="10571" r="7258" b="21752"/>
          <a:stretch/>
        </p:blipFill>
        <p:spPr bwMode="auto">
          <a:xfrm>
            <a:off x="1842052" y="1139687"/>
            <a:ext cx="8547652" cy="4518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6711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Malicious Service Agent&#10;4/3/201418&#10;ï A malicious service agent is able to intercept and forward the&#10;network traffic that f...">
            <a:extLst>
              <a:ext uri="{FF2B5EF4-FFF2-40B4-BE49-F238E27FC236}">
                <a16:creationId xmlns:a16="http://schemas.microsoft.com/office/drawing/2014/main" id="{929040FA-D8F4-427E-B3A4-BD5ACCCAA7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66" t="11150" r="5077" b="8973"/>
          <a:stretch/>
        </p:blipFill>
        <p:spPr bwMode="auto">
          <a:xfrm>
            <a:off x="1046922" y="940905"/>
            <a:ext cx="9859617" cy="5234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4771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Trusted Attacker&#10;4/3/201419&#10;ï A trusted attacker shares IT resources in the same cloud&#10;environment as the cloud consumer a...">
            <a:extLst>
              <a:ext uri="{FF2B5EF4-FFF2-40B4-BE49-F238E27FC236}">
                <a16:creationId xmlns:a16="http://schemas.microsoft.com/office/drawing/2014/main" id="{AE7A9FAE-36D6-4FB1-B981-4877AE43D9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40" t="11732" r="6167" b="12748"/>
          <a:stretch/>
        </p:blipFill>
        <p:spPr bwMode="auto">
          <a:xfrm>
            <a:off x="1338469" y="1126436"/>
            <a:ext cx="9727095" cy="4943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655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Malicious Insider&#10;4/3/201420&#10;ï Malicious insiders are human threat agents acting on behalf of&#10;or in relation to the cloud ...">
            <a:extLst>
              <a:ext uri="{FF2B5EF4-FFF2-40B4-BE49-F238E27FC236}">
                <a16:creationId xmlns:a16="http://schemas.microsoft.com/office/drawing/2014/main" id="{18ED7134-38DE-4CAF-8546-72ABB1AECC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65" t="11732" r="7694" b="33952"/>
          <a:stretch/>
        </p:blipFill>
        <p:spPr bwMode="auto">
          <a:xfrm>
            <a:off x="1007165" y="1272209"/>
            <a:ext cx="9952383" cy="4797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815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6" name="Picture 6" descr="Image result for cloud computing concepts ppt">
            <a:extLst>
              <a:ext uri="{FF2B5EF4-FFF2-40B4-BE49-F238E27FC236}">
                <a16:creationId xmlns:a16="http://schemas.microsoft.com/office/drawing/2014/main" id="{9FA7351B-92C0-4EB0-9B42-DFC43E6E92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39" t="5411" r="2030" b="16522"/>
          <a:stretch/>
        </p:blipFill>
        <p:spPr bwMode="auto">
          <a:xfrm>
            <a:off x="1073427" y="622851"/>
            <a:ext cx="9939130" cy="59237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9321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4/3/201421&#10; ">
            <a:extLst>
              <a:ext uri="{FF2B5EF4-FFF2-40B4-BE49-F238E27FC236}">
                <a16:creationId xmlns:a16="http://schemas.microsoft.com/office/drawing/2014/main" id="{48904612-9943-4EDA-98FB-B55EFE1C8B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49" t="25964" r="4859" b="25238"/>
          <a:stretch/>
        </p:blipFill>
        <p:spPr bwMode="auto">
          <a:xfrm>
            <a:off x="1603514" y="1325216"/>
            <a:ext cx="8759686" cy="4492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305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loud Security Threats&#10;4/3/201422&#10;ï This section introduces several common threats and&#10;vulnerabilities in cloud-based envi...">
            <a:extLst>
              <a:ext uri="{FF2B5EF4-FFF2-40B4-BE49-F238E27FC236}">
                <a16:creationId xmlns:a16="http://schemas.microsoft.com/office/drawing/2014/main" id="{0747BFED-7B80-416A-AAEC-DE174CAAE0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04" t="7084" r="3768" b="54865"/>
          <a:stretch/>
        </p:blipFill>
        <p:spPr bwMode="auto">
          <a:xfrm>
            <a:off x="781878" y="1470991"/>
            <a:ext cx="10323444" cy="4015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4410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Traffic Eavesdropping&#10;4/3/201423&#10;ï Traffic eavesdropping occurs when data being transferred to or within a cloud (usually&#10;...">
            <a:extLst>
              <a:ext uri="{FF2B5EF4-FFF2-40B4-BE49-F238E27FC236}">
                <a16:creationId xmlns:a16="http://schemas.microsoft.com/office/drawing/2014/main" id="{ECD8C2E8-5F60-4412-A4E9-AD40329310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30" t="11442" r="4641" b="7520"/>
          <a:stretch/>
        </p:blipFill>
        <p:spPr bwMode="auto">
          <a:xfrm>
            <a:off x="205409" y="327991"/>
            <a:ext cx="11781182" cy="6202017"/>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2739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Malicious Intermediary&#10;4/3/201424&#10;ï The malicious intermediary threat arises when messages are&#10;intercepted and altered by ...">
            <a:extLst>
              <a:ext uri="{FF2B5EF4-FFF2-40B4-BE49-F238E27FC236}">
                <a16:creationId xmlns:a16="http://schemas.microsoft.com/office/drawing/2014/main" id="{DAB9CF11-49CC-4B2A-B346-5C83A1E915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57" t="11151" r="6384" b="47604"/>
          <a:stretch/>
        </p:blipFill>
        <p:spPr bwMode="auto">
          <a:xfrm>
            <a:off x="742123" y="1656521"/>
            <a:ext cx="10522226" cy="3750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0552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4/3/201425&#10; ">
            <a:extLst>
              <a:ext uri="{FF2B5EF4-FFF2-40B4-BE49-F238E27FC236}">
                <a16:creationId xmlns:a16="http://schemas.microsoft.com/office/drawing/2014/main" id="{13A09E67-BF7E-45AD-B89A-6C99EF6E23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49" t="8247" r="3986" b="7810"/>
          <a:stretch/>
        </p:blipFill>
        <p:spPr bwMode="auto">
          <a:xfrm>
            <a:off x="596348" y="477079"/>
            <a:ext cx="11039061" cy="6029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552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Denial of Service&#10;4/3/201426&#10;ï The objective of the denial of service (DoS) attack is to overload&#10;IT resources to the poin...">
            <a:extLst>
              <a:ext uri="{FF2B5EF4-FFF2-40B4-BE49-F238E27FC236}">
                <a16:creationId xmlns:a16="http://schemas.microsoft.com/office/drawing/2014/main" id="{804DDF03-3011-4592-B833-73C5266673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74" t="9117" r="6167" b="26691"/>
          <a:stretch/>
        </p:blipFill>
        <p:spPr bwMode="auto">
          <a:xfrm>
            <a:off x="1623391" y="824947"/>
            <a:ext cx="8945217" cy="5208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6234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4/3/201427&#10; ">
            <a:extLst>
              <a:ext uri="{FF2B5EF4-FFF2-40B4-BE49-F238E27FC236}">
                <a16:creationId xmlns:a16="http://schemas.microsoft.com/office/drawing/2014/main" id="{7A8D1FFA-685E-4C28-8594-05A1A31574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22" t="13184" r="5077" b="13910"/>
          <a:stretch/>
        </p:blipFill>
        <p:spPr bwMode="auto">
          <a:xfrm>
            <a:off x="1318591" y="552622"/>
            <a:ext cx="9554817" cy="5980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8112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Insufficient Authorization&#10;4/3/201428&#10;ï The insufficient authorization attack occurs when access is granted to an&#10;attacker...">
            <a:extLst>
              <a:ext uri="{FF2B5EF4-FFF2-40B4-BE49-F238E27FC236}">
                <a16:creationId xmlns:a16="http://schemas.microsoft.com/office/drawing/2014/main" id="{F4BFA5BF-1E41-4826-926A-8B358EDE74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0" t="10570" r="8348" b="5778"/>
          <a:stretch/>
        </p:blipFill>
        <p:spPr bwMode="auto">
          <a:xfrm>
            <a:off x="821636" y="662609"/>
            <a:ext cx="10031894" cy="5883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8095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Virtualization Attack&#10;4/3/201429&#10;ï Virtualization provides multiple cloud consumers with access to&#10;IT resources that share...">
            <a:extLst>
              <a:ext uri="{FF2B5EF4-FFF2-40B4-BE49-F238E27FC236}">
                <a16:creationId xmlns:a16="http://schemas.microsoft.com/office/drawing/2014/main" id="{0E074423-0B92-4F33-AB0B-7C56D528A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02" t="9699" r="6384" b="38890"/>
          <a:stretch/>
        </p:blipFill>
        <p:spPr bwMode="auto">
          <a:xfrm>
            <a:off x="1431236" y="1590261"/>
            <a:ext cx="9409042" cy="4333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1726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4/3/201430&#10; ">
            <a:extLst>
              <a:ext uri="{FF2B5EF4-FFF2-40B4-BE49-F238E27FC236}">
                <a16:creationId xmlns:a16="http://schemas.microsoft.com/office/drawing/2014/main" id="{FB6B8475-EBCC-4BD2-9DF6-0C4D0BBF47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2" t="2437" r="16417" b="4616"/>
          <a:stretch/>
        </p:blipFill>
        <p:spPr bwMode="auto">
          <a:xfrm>
            <a:off x="1404731" y="583096"/>
            <a:ext cx="9090992" cy="5883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131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F70B00-4371-482D-9C3A-F4FDF14C0EB6}"/>
              </a:ext>
            </a:extLst>
          </p:cNvPr>
          <p:cNvPicPr>
            <a:picLocks noChangeAspect="1"/>
          </p:cNvPicPr>
          <p:nvPr/>
        </p:nvPicPr>
        <p:blipFill rotWithShape="1">
          <a:blip r:embed="rId2"/>
          <a:srcRect l="24891" t="15056" r="20870" b="25206"/>
          <a:stretch/>
        </p:blipFill>
        <p:spPr>
          <a:xfrm>
            <a:off x="1192696" y="1033670"/>
            <a:ext cx="9872869" cy="49960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664784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3DAAE-2FF3-4B1F-BD0A-F174BE690ACC}"/>
              </a:ext>
            </a:extLst>
          </p:cNvPr>
          <p:cNvSpPr>
            <a:spLocks noGrp="1"/>
          </p:cNvSpPr>
          <p:nvPr>
            <p:ph type="title"/>
          </p:nvPr>
        </p:nvSpPr>
        <p:spPr>
          <a:xfrm>
            <a:off x="1192071" y="2301543"/>
            <a:ext cx="10364451" cy="2681274"/>
          </a:xfrm>
        </p:spPr>
        <p:txBody>
          <a:bodyPr>
            <a:noAutofit/>
          </a:bodyPr>
          <a:lstStyle/>
          <a:p>
            <a:r>
              <a:rPr lang="en-IN" sz="4400" b="1" dirty="0">
                <a:solidFill>
                  <a:srgbClr val="CC00CC"/>
                </a:solidFill>
                <a:effectLst>
                  <a:outerShdw blurRad="60007" dist="200025" dir="15000000" sy="30000" kx="-1800000" algn="bl" rotWithShape="0">
                    <a:prstClr val="black">
                      <a:alpha val="32000"/>
                    </a:prstClr>
                  </a:outerShdw>
                </a:effectLst>
                <a:latin typeface="Constantia" panose="02030602050306030303" pitchFamily="18" charset="0"/>
              </a:rPr>
              <a:t>CHAPTER 3 </a:t>
            </a:r>
            <a:br>
              <a:rPr lang="en-IN" sz="4400" b="1" dirty="0">
                <a:solidFill>
                  <a:srgbClr val="CC00CC"/>
                </a:solidFill>
                <a:effectLst>
                  <a:outerShdw blurRad="60007" dist="200025" dir="15000000" sy="30000" kx="-1800000" algn="bl" rotWithShape="0">
                    <a:prstClr val="black">
                      <a:alpha val="32000"/>
                    </a:prstClr>
                  </a:outerShdw>
                </a:effectLst>
                <a:latin typeface="Constantia" panose="02030602050306030303" pitchFamily="18" charset="0"/>
              </a:rPr>
            </a:br>
            <a:r>
              <a:rPr lang="en-IN" sz="4400" b="1" dirty="0">
                <a:solidFill>
                  <a:srgbClr val="CC00CC"/>
                </a:solidFill>
                <a:effectLst>
                  <a:outerShdw blurRad="60007" dist="200025" dir="15000000" sy="30000" kx="-1800000" algn="bl" rotWithShape="0">
                    <a:prstClr val="black">
                      <a:alpha val="32000"/>
                    </a:prstClr>
                  </a:outerShdw>
                </a:effectLst>
                <a:latin typeface="Constantia" panose="02030602050306030303" pitchFamily="18" charset="0"/>
              </a:rPr>
              <a:t>PLATFORMS AND NEW DEVELOPMENTS</a:t>
            </a:r>
          </a:p>
        </p:txBody>
      </p:sp>
    </p:spTree>
    <p:extLst>
      <p:ext uri="{BB962C8B-B14F-4D97-AF65-F5344CB8AC3E}">
        <p14:creationId xmlns:p14="http://schemas.microsoft.com/office/powerpoint/2010/main" val="3723455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D565AE12-EF3E-4207-BB03-8071277221F9}"/>
              </a:ext>
            </a:extLst>
          </p:cNvPr>
          <p:cNvSpPr>
            <a:spLocks noGrp="1" noChangeArrowheads="1"/>
          </p:cNvSpPr>
          <p:nvPr>
            <p:ph type="title"/>
          </p:nvPr>
        </p:nvSpPr>
        <p:spPr>
          <a:xfrm>
            <a:off x="3276600" y="76200"/>
            <a:ext cx="7239000" cy="1143000"/>
          </a:xfrm>
        </p:spPr>
        <p:txBody>
          <a:bodyPr/>
          <a:lstStyle/>
          <a:p>
            <a:pPr eaLnBrk="1" hangingPunct="1"/>
            <a:r>
              <a:rPr lang="en-AU" altLang="en-US" b="1" i="1" dirty="0">
                <a:solidFill>
                  <a:srgbClr val="0070C0"/>
                </a:solidFill>
                <a:latin typeface="Constantia" panose="02030602050306030303" pitchFamily="18" charset="0"/>
              </a:rPr>
              <a:t>Utility Computing – EC2</a:t>
            </a:r>
          </a:p>
        </p:txBody>
      </p:sp>
      <p:sp>
        <p:nvSpPr>
          <p:cNvPr id="57347" name="Rectangle 3">
            <a:extLst>
              <a:ext uri="{FF2B5EF4-FFF2-40B4-BE49-F238E27FC236}">
                <a16:creationId xmlns:a16="http://schemas.microsoft.com/office/drawing/2014/main" id="{8CA44514-8764-4BF6-AE31-BB4845C0FBD4}"/>
              </a:ext>
            </a:extLst>
          </p:cNvPr>
          <p:cNvSpPr>
            <a:spLocks noGrp="1" noChangeArrowheads="1"/>
          </p:cNvSpPr>
          <p:nvPr>
            <p:ph idx="1"/>
          </p:nvPr>
        </p:nvSpPr>
        <p:spPr>
          <a:xfrm>
            <a:off x="1981200" y="1295401"/>
            <a:ext cx="8872330" cy="4830763"/>
          </a:xfrm>
        </p:spPr>
        <p:txBody>
          <a:bodyPr>
            <a:normAutofit fontScale="92500" lnSpcReduction="20000"/>
          </a:bodyPr>
          <a:lstStyle/>
          <a:p>
            <a:pPr eaLnBrk="1" hangingPunct="1"/>
            <a:r>
              <a:rPr lang="en-AU" altLang="en-US" sz="2400" b="1" dirty="0"/>
              <a:t>Amazon Elastic Compute Cloud (EC2):</a:t>
            </a:r>
          </a:p>
          <a:p>
            <a:pPr lvl="1" eaLnBrk="1" hangingPunct="1"/>
            <a:r>
              <a:rPr lang="en-AU" altLang="en-US" sz="2200" b="1" dirty="0"/>
              <a:t>Elastic, marshal 1 to 100+ PCs via WS,</a:t>
            </a:r>
          </a:p>
          <a:p>
            <a:pPr lvl="1" eaLnBrk="1" hangingPunct="1"/>
            <a:r>
              <a:rPr lang="en-AU" altLang="en-US" sz="2200" b="1" dirty="0"/>
              <a:t>Machine Specs</a:t>
            </a:r>
            <a:r>
              <a:rPr lang="en-US" altLang="en-US" sz="2200" b="1" dirty="0"/>
              <a:t>…,</a:t>
            </a:r>
            <a:endParaRPr lang="en-AU" altLang="en-US" sz="2200" b="1" dirty="0"/>
          </a:p>
          <a:p>
            <a:pPr lvl="1" eaLnBrk="1" hangingPunct="1"/>
            <a:r>
              <a:rPr lang="en-AU" altLang="en-US" sz="2200" b="1" dirty="0"/>
              <a:t>Fairly cheap!</a:t>
            </a:r>
          </a:p>
          <a:p>
            <a:pPr eaLnBrk="1" hangingPunct="1"/>
            <a:r>
              <a:rPr lang="en-AU" altLang="en-US" sz="2400" b="1" dirty="0"/>
              <a:t>Powered by Xen – a Virtual Machine:</a:t>
            </a:r>
          </a:p>
          <a:p>
            <a:pPr lvl="1" eaLnBrk="1" hangingPunct="1"/>
            <a:r>
              <a:rPr lang="en-AU" altLang="en-US" sz="2000" b="1" dirty="0"/>
              <a:t>Different from </a:t>
            </a:r>
            <a:r>
              <a:rPr lang="en-AU" altLang="en-US" sz="2000" b="1" dirty="0" err="1"/>
              <a:t>Vmware</a:t>
            </a:r>
            <a:r>
              <a:rPr lang="en-AU" altLang="en-US" sz="2000" b="1" dirty="0"/>
              <a:t> and VPC as uses “para-virtualization” where the guest OS is modified to use special hyper-calls:</a:t>
            </a:r>
          </a:p>
          <a:p>
            <a:pPr lvl="1" eaLnBrk="1" hangingPunct="1"/>
            <a:r>
              <a:rPr lang="en-AU" altLang="en-US" sz="2000" b="1" dirty="0"/>
              <a:t>Hardware contributions by Intel (VT-x/Vanderpool) and AMD (AMD-V).</a:t>
            </a:r>
          </a:p>
          <a:p>
            <a:pPr lvl="1" eaLnBrk="1" hangingPunct="1"/>
            <a:r>
              <a:rPr lang="en-AU" altLang="en-US" sz="2000" b="1" dirty="0"/>
              <a:t>Supports “Live Migration” of a virtual machine between hosts.</a:t>
            </a:r>
          </a:p>
          <a:p>
            <a:pPr eaLnBrk="1" hangingPunct="1"/>
            <a:r>
              <a:rPr lang="en-US" altLang="en-US" sz="2400" b="1" dirty="0"/>
              <a:t>Linux, Windows, </a:t>
            </a:r>
            <a:r>
              <a:rPr lang="en-US" altLang="en-US" sz="2400" b="1" dirty="0" err="1"/>
              <a:t>OpenSolaris</a:t>
            </a:r>
            <a:endParaRPr lang="en-US" altLang="en-US" sz="2400" b="1" dirty="0"/>
          </a:p>
          <a:p>
            <a:pPr eaLnBrk="1" hangingPunct="1"/>
            <a:r>
              <a:rPr lang="en-US" altLang="en-US" sz="2400" b="1" dirty="0"/>
              <a:t>Management Console/AP</a:t>
            </a:r>
            <a:endParaRPr lang="en-AU" altLang="en-US" sz="2400" b="1" dirty="0"/>
          </a:p>
          <a:p>
            <a:pPr lvl="2" eaLnBrk="1" hangingPunct="1"/>
            <a:endParaRPr lang="en-AU" altLang="en-US" sz="1800" dirty="0"/>
          </a:p>
        </p:txBody>
      </p:sp>
      <p:sp>
        <p:nvSpPr>
          <p:cNvPr id="57348" name="Slide Number Placeholder 4">
            <a:extLst>
              <a:ext uri="{FF2B5EF4-FFF2-40B4-BE49-F238E27FC236}">
                <a16:creationId xmlns:a16="http://schemas.microsoft.com/office/drawing/2014/main" id="{B7C52A11-B77C-4EE2-88EF-FDA1D664F9B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02490451-B6BE-44A7-BC28-75056FA66DEB}" type="slidenum">
              <a:rPr lang="en-GB" altLang="en-US" sz="1200">
                <a:solidFill>
                  <a:schemeClr val="bg1"/>
                </a:solidFill>
              </a:rPr>
              <a:pPr/>
              <a:t>71</a:t>
            </a:fld>
            <a:endParaRPr lang="en-GB" altLang="en-US" sz="1200">
              <a:solidFill>
                <a:schemeClr val="bg1"/>
              </a:solidFill>
            </a:endParaRPr>
          </a:p>
        </p:txBody>
      </p:sp>
      <p:pic>
        <p:nvPicPr>
          <p:cNvPr id="57349" name="Picture 6">
            <a:extLst>
              <a:ext uri="{FF2B5EF4-FFF2-40B4-BE49-F238E27FC236}">
                <a16:creationId xmlns:a16="http://schemas.microsoft.com/office/drawing/2014/main" id="{23E02DA2-63C9-4E75-8405-A28FE85687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88314" y="1295400"/>
            <a:ext cx="24352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4C50AB33-BB1D-4888-A404-49C21EDB210F}"/>
              </a:ext>
            </a:extLst>
          </p:cNvPr>
          <p:cNvSpPr>
            <a:spLocks noGrp="1" noChangeArrowheads="1"/>
          </p:cNvSpPr>
          <p:nvPr>
            <p:ph type="title"/>
          </p:nvPr>
        </p:nvSpPr>
        <p:spPr>
          <a:xfrm>
            <a:off x="1033670" y="76200"/>
            <a:ext cx="10472530" cy="1143000"/>
          </a:xfrm>
        </p:spPr>
        <p:txBody>
          <a:bodyPr/>
          <a:lstStyle/>
          <a:p>
            <a:pPr eaLnBrk="1" hangingPunct="1"/>
            <a:r>
              <a:rPr lang="en-AU" altLang="en-US"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EC2 – BASICS</a:t>
            </a:r>
          </a:p>
        </p:txBody>
      </p:sp>
      <p:sp>
        <p:nvSpPr>
          <p:cNvPr id="58371" name="Rectangle 3">
            <a:extLst>
              <a:ext uri="{FF2B5EF4-FFF2-40B4-BE49-F238E27FC236}">
                <a16:creationId xmlns:a16="http://schemas.microsoft.com/office/drawing/2014/main" id="{71E4CC17-37CE-4F1D-93AE-C90F15304305}"/>
              </a:ext>
            </a:extLst>
          </p:cNvPr>
          <p:cNvSpPr>
            <a:spLocks noGrp="1" noChangeArrowheads="1"/>
          </p:cNvSpPr>
          <p:nvPr>
            <p:ph idx="1"/>
          </p:nvPr>
        </p:nvSpPr>
        <p:spPr>
          <a:xfrm>
            <a:off x="1981200" y="1295401"/>
            <a:ext cx="8229600" cy="4830763"/>
          </a:xfrm>
        </p:spPr>
        <p:style>
          <a:lnRef idx="1">
            <a:schemeClr val="accent2"/>
          </a:lnRef>
          <a:fillRef idx="3">
            <a:schemeClr val="accent2"/>
          </a:fillRef>
          <a:effectRef idx="2">
            <a:schemeClr val="accent2"/>
          </a:effectRef>
          <a:fontRef idx="minor">
            <a:schemeClr val="lt1"/>
          </a:fontRef>
        </p:style>
        <p:txBody>
          <a:bodyPr/>
          <a:lstStyle/>
          <a:p>
            <a:pPr eaLnBrk="1" hangingPunct="1"/>
            <a:r>
              <a:rPr lang="en-AU" altLang="en-US" b="1" dirty="0"/>
              <a:t>Load your image onto S3 and register it.</a:t>
            </a:r>
          </a:p>
          <a:p>
            <a:pPr eaLnBrk="1" hangingPunct="1"/>
            <a:r>
              <a:rPr lang="en-AU" altLang="en-US" b="1" dirty="0"/>
              <a:t>Boot your image from the Web Service.</a:t>
            </a:r>
          </a:p>
          <a:p>
            <a:pPr eaLnBrk="1" hangingPunct="1"/>
            <a:r>
              <a:rPr lang="en-AU" altLang="en-US" b="1" dirty="0"/>
              <a:t>Open up required ports for your image.</a:t>
            </a:r>
          </a:p>
          <a:p>
            <a:pPr eaLnBrk="1" hangingPunct="1"/>
            <a:r>
              <a:rPr lang="en-AU" altLang="en-US" b="1" dirty="0"/>
              <a:t>Connect to your image through SSH.</a:t>
            </a:r>
          </a:p>
          <a:p>
            <a:pPr eaLnBrk="1" hangingPunct="1"/>
            <a:r>
              <a:rPr lang="en-AU" altLang="en-US" b="1" dirty="0"/>
              <a:t>Execute you application</a:t>
            </a:r>
            <a:r>
              <a:rPr lang="en-US" altLang="en-US" b="1" dirty="0"/>
              <a:t>…</a:t>
            </a:r>
            <a:endParaRPr lang="en-AU" altLang="en-US" b="1" dirty="0"/>
          </a:p>
          <a:p>
            <a:pPr eaLnBrk="1" hangingPunct="1"/>
            <a:endParaRPr lang="en-AU" altLang="en-US" dirty="0"/>
          </a:p>
        </p:txBody>
      </p:sp>
      <p:sp>
        <p:nvSpPr>
          <p:cNvPr id="58372" name="Slide Number Placeholder 4">
            <a:extLst>
              <a:ext uri="{FF2B5EF4-FFF2-40B4-BE49-F238E27FC236}">
                <a16:creationId xmlns:a16="http://schemas.microsoft.com/office/drawing/2014/main" id="{C9FFA20D-CE0C-431F-9A8C-AC51F4F0D6A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ACD09C5B-6E27-4482-BDC1-F4B3B7432370}" type="slidenum">
              <a:rPr lang="en-GB" altLang="en-US" sz="1200">
                <a:solidFill>
                  <a:schemeClr val="bg1"/>
                </a:solidFill>
              </a:rPr>
              <a:pPr/>
              <a:t>72</a:t>
            </a:fld>
            <a:endParaRPr lang="en-GB" altLang="en-US" sz="1200">
              <a:solidFill>
                <a:schemeClr val="bg1"/>
              </a:solidFill>
            </a:endParaRPr>
          </a:p>
        </p:txBody>
      </p:sp>
      <p:pic>
        <p:nvPicPr>
          <p:cNvPr id="58373" name="Picture 6">
            <a:extLst>
              <a:ext uri="{FF2B5EF4-FFF2-40B4-BE49-F238E27FC236}">
                <a16:creationId xmlns:a16="http://schemas.microsoft.com/office/drawing/2014/main" id="{2E82229B-F23C-4D6A-81F5-CBAFC47F26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89876" y="152400"/>
            <a:ext cx="24352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52C5368F-0745-4B74-8B3C-E9EEE289E4E7}"/>
              </a:ext>
            </a:extLst>
          </p:cNvPr>
          <p:cNvSpPr>
            <a:spLocks noGrp="1"/>
          </p:cNvSpPr>
          <p:nvPr>
            <p:ph type="title"/>
          </p:nvPr>
        </p:nvSpPr>
        <p:spPr>
          <a:xfrm>
            <a:off x="834887" y="397219"/>
            <a:ext cx="9693965" cy="1143000"/>
          </a:xfrm>
        </p:spPr>
        <p:txBody>
          <a:bodyPr>
            <a:prstTxWarp prst="textCurveUp">
              <a:avLst/>
            </a:prstTxWarp>
            <a:normAutofit/>
            <a:scene3d>
              <a:camera prst="perspectiveContrastingRightFacing"/>
              <a:lightRig rig="threePt" dir="t"/>
            </a:scene3d>
          </a:bodyPr>
          <a:lstStyle/>
          <a:p>
            <a:pPr eaLnBrk="1" hangingPunct="1"/>
            <a:r>
              <a:rPr lang="en-US" altLang="en-US" sz="4400" cap="none" dirty="0">
                <a:ln>
                  <a:solidFill>
                    <a:srgbClr val="3333CC"/>
                  </a:solidFill>
                </a:ln>
                <a:solidFill>
                  <a:srgbClr val="CC00CC"/>
                </a:solidFill>
                <a:effectLst>
                  <a:glow rad="127000">
                    <a:schemeClr val="bg1">
                      <a:alpha val="96000"/>
                    </a:schemeClr>
                  </a:glow>
                  <a:outerShdw blurRad="63500" sx="102000" sy="102000" algn="ctr" rotWithShape="0">
                    <a:prstClr val="black">
                      <a:alpha val="40000"/>
                    </a:prstClr>
                  </a:outerShdw>
                </a:effectLst>
              </a:rPr>
              <a:t>Google App Engine </a:t>
            </a:r>
          </a:p>
        </p:txBody>
      </p:sp>
      <p:sp>
        <p:nvSpPr>
          <p:cNvPr id="60419" name="Content Placeholder 5">
            <a:extLst>
              <a:ext uri="{FF2B5EF4-FFF2-40B4-BE49-F238E27FC236}">
                <a16:creationId xmlns:a16="http://schemas.microsoft.com/office/drawing/2014/main" id="{EC376293-47A2-4754-8332-5542112863E5}"/>
              </a:ext>
            </a:extLst>
          </p:cNvPr>
          <p:cNvSpPr>
            <a:spLocks noGrp="1"/>
          </p:cNvSpPr>
          <p:nvPr>
            <p:ph sz="quarter" idx="1"/>
          </p:nvPr>
        </p:nvSpPr>
        <p:spPr>
          <a:xfrm>
            <a:off x="1981200" y="1884776"/>
            <a:ext cx="8229600" cy="4830763"/>
          </a:xfrm>
        </p:spPr>
        <p:txBody>
          <a:bodyPr>
            <a:normAutofit fontScale="85000" lnSpcReduction="10000"/>
            <a:scene3d>
              <a:camera prst="isometricOffAxis1Right"/>
              <a:lightRig rig="threePt" dir="t"/>
            </a:scene3d>
          </a:bodyPr>
          <a:lstStyle/>
          <a:p>
            <a:pPr eaLnBrk="1" hangingPunct="1"/>
            <a:r>
              <a:rPr lang="en-US" altLang="en-US" sz="2800" dirty="0"/>
              <a:t>This is more a web interface for a development environment that offers a one stop facility for design, development and deployment Java and Python-based applications in Java, Go and Python.</a:t>
            </a:r>
          </a:p>
          <a:p>
            <a:pPr eaLnBrk="1" hangingPunct="1"/>
            <a:r>
              <a:rPr lang="en-US" altLang="en-US" sz="2800" dirty="0"/>
              <a:t>Google offers the same reliability, availability and scalability at par with Google’s own applications </a:t>
            </a:r>
          </a:p>
          <a:p>
            <a:pPr eaLnBrk="1" hangingPunct="1"/>
            <a:r>
              <a:rPr lang="en-US" altLang="en-US" sz="2800" dirty="0"/>
              <a:t>Comprehensive programming platform irrespective of the size (small or large)</a:t>
            </a:r>
          </a:p>
          <a:p>
            <a:pPr eaLnBrk="1" hangingPunct="1"/>
            <a:r>
              <a:rPr lang="en-US" altLang="en-US" sz="2800" dirty="0"/>
              <a:t>Signature features: templates and </a:t>
            </a:r>
            <a:r>
              <a:rPr lang="en-US" altLang="en-US" sz="2800" dirty="0" err="1"/>
              <a:t>appspot</a:t>
            </a:r>
            <a:r>
              <a:rPr lang="en-US" altLang="en-US" sz="2800" dirty="0"/>
              <a:t>, excellent monitoring and management console</a:t>
            </a:r>
          </a:p>
        </p:txBody>
      </p:sp>
      <p:pic>
        <p:nvPicPr>
          <p:cNvPr id="60420" name="Picture 6">
            <a:extLst>
              <a:ext uri="{FF2B5EF4-FFF2-40B4-BE49-F238E27FC236}">
                <a16:creationId xmlns:a16="http://schemas.microsoft.com/office/drawing/2014/main" id="{2011F0EA-6501-49C8-B915-2EDCE56EBCD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18643" y="43366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CE068529-1D51-4C8D-A45F-F4BAB428CC71}"/>
              </a:ext>
            </a:extLst>
          </p:cNvPr>
          <p:cNvSpPr>
            <a:spLocks noGrp="1"/>
          </p:cNvSpPr>
          <p:nvPr>
            <p:ph type="title"/>
          </p:nvPr>
        </p:nvSpPr>
        <p:spPr>
          <a:xfrm>
            <a:off x="318053" y="76200"/>
            <a:ext cx="10197548" cy="1143000"/>
          </a:xfrm>
        </p:spPr>
        <p:txBody>
          <a:bodyPr>
            <a:prstTxWarp prst="textStop">
              <a:avLst/>
            </a:prstTxWarp>
            <a:normAutofit/>
          </a:bodyPr>
          <a:lstStyle/>
          <a:p>
            <a:pPr eaLnBrk="1" hangingPunct="1"/>
            <a:r>
              <a:rPr lang="en-US" altLang="en-US" sz="5400" b="1" dirty="0">
                <a:solidFill>
                  <a:srgbClr val="33CCFF"/>
                </a:solidFill>
                <a:latin typeface="Monotype Corsiva" panose="03010101010201010101" pitchFamily="66" charset="0"/>
              </a:rPr>
              <a:t>Windows Azure</a:t>
            </a:r>
          </a:p>
        </p:txBody>
      </p:sp>
      <p:sp>
        <p:nvSpPr>
          <p:cNvPr id="59395" name="Content Placeholder 5">
            <a:extLst>
              <a:ext uri="{FF2B5EF4-FFF2-40B4-BE49-F238E27FC236}">
                <a16:creationId xmlns:a16="http://schemas.microsoft.com/office/drawing/2014/main" id="{6D2291E3-0484-43CE-9FCA-AA25C09B37C7}"/>
              </a:ext>
            </a:extLst>
          </p:cNvPr>
          <p:cNvSpPr>
            <a:spLocks noGrp="1"/>
          </p:cNvSpPr>
          <p:nvPr>
            <p:ph sz="quarter" idx="1"/>
          </p:nvPr>
        </p:nvSpPr>
        <p:spPr>
          <a:xfrm>
            <a:off x="1981200" y="1295401"/>
            <a:ext cx="8229600" cy="4830763"/>
          </a:xfrm>
        </p:spPr>
        <p:txBody>
          <a:bodyPr>
            <a:scene3d>
              <a:camera prst="orthographicFront"/>
              <a:lightRig rig="threePt" dir="t"/>
            </a:scene3d>
            <a:sp3d extrusionH="57150">
              <a:bevelT w="38100" h="38100"/>
            </a:sp3d>
          </a:bodyPr>
          <a:lstStyle/>
          <a:p>
            <a:pPr eaLnBrk="1" hangingPunct="1"/>
            <a:r>
              <a:rPr lang="en-US" altLang="en-US" b="1" i="1" dirty="0">
                <a:latin typeface="Constantia" panose="02030602050306030303" pitchFamily="18" charset="0"/>
              </a:rPr>
              <a:t>Enterprise-level on-demand capacity builder</a:t>
            </a:r>
          </a:p>
          <a:p>
            <a:pPr eaLnBrk="1" hangingPunct="1"/>
            <a:r>
              <a:rPr lang="en-US" altLang="en-US" b="1" i="1" dirty="0">
                <a:latin typeface="Constantia" panose="02030602050306030303" pitchFamily="18" charset="0"/>
              </a:rPr>
              <a:t>Fabric of cycles and storage available on-request for a cost</a:t>
            </a:r>
          </a:p>
          <a:p>
            <a:pPr eaLnBrk="1" hangingPunct="1"/>
            <a:r>
              <a:rPr lang="en-US" altLang="en-US" b="1" i="1" dirty="0">
                <a:latin typeface="Constantia" panose="02030602050306030303" pitchFamily="18" charset="0"/>
              </a:rPr>
              <a:t>You have to use Azure API to work with the infrastructure offered by Microsoft</a:t>
            </a:r>
          </a:p>
          <a:p>
            <a:pPr eaLnBrk="1" hangingPunct="1"/>
            <a:r>
              <a:rPr lang="en-US" altLang="en-US" b="1" i="1" dirty="0">
                <a:latin typeface="Constantia" panose="02030602050306030303" pitchFamily="18" charset="0"/>
              </a:rPr>
              <a:t>Significant features: web role, worker role , blob storage, table and drive-storage</a:t>
            </a:r>
          </a:p>
        </p:txBody>
      </p:sp>
      <p:pic>
        <p:nvPicPr>
          <p:cNvPr id="59396" name="Picture 6">
            <a:extLst>
              <a:ext uri="{FF2B5EF4-FFF2-40B4-BE49-F238E27FC236}">
                <a16:creationId xmlns:a16="http://schemas.microsoft.com/office/drawing/2014/main" id="{2EAC20D0-1454-4FEB-B0F0-F2F19CBC6E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15601" y="203200"/>
            <a:ext cx="1016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6898D4-21CD-4C71-A31E-6CA18049968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AF02278-C64C-4284-9FC8-C207068C2CC8}" type="slidenum">
              <a:rPr lang="en-US" altLang="en-US">
                <a:solidFill>
                  <a:srgbClr val="898989"/>
                </a:solidFill>
                <a:latin typeface="Calibri" panose="020F0502020204030204" pitchFamily="34" charset="0"/>
              </a:rPr>
              <a:pPr eaLnBrk="1" hangingPunct="1"/>
              <a:t>75</a:t>
            </a:fld>
            <a:endParaRPr lang="en-US" altLang="en-US">
              <a:solidFill>
                <a:srgbClr val="898989"/>
              </a:solidFill>
              <a:latin typeface="Calibri" panose="020F0502020204030204" pitchFamily="34" charset="0"/>
            </a:endParaRPr>
          </a:p>
        </p:txBody>
      </p:sp>
      <p:sp>
        <p:nvSpPr>
          <p:cNvPr id="7" name="Cloud 6">
            <a:extLst>
              <a:ext uri="{FF2B5EF4-FFF2-40B4-BE49-F238E27FC236}">
                <a16:creationId xmlns:a16="http://schemas.microsoft.com/office/drawing/2014/main" id="{20541E97-B374-4A99-8450-25DAB1044B7A}"/>
              </a:ext>
            </a:extLst>
          </p:cNvPr>
          <p:cNvSpPr/>
          <p:nvPr/>
        </p:nvSpPr>
        <p:spPr>
          <a:xfrm>
            <a:off x="2667000" y="2497138"/>
            <a:ext cx="2133600" cy="1295400"/>
          </a:xfrm>
          <a:prstGeom prst="cloud">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3200" dirty="0"/>
              <a:t>Thank</a:t>
            </a:r>
            <a:endParaRPr lang="en-US" dirty="0"/>
          </a:p>
        </p:txBody>
      </p:sp>
      <p:sp>
        <p:nvSpPr>
          <p:cNvPr id="8" name="Cloud 7">
            <a:extLst>
              <a:ext uri="{FF2B5EF4-FFF2-40B4-BE49-F238E27FC236}">
                <a16:creationId xmlns:a16="http://schemas.microsoft.com/office/drawing/2014/main" id="{7D367A5C-AD3D-496B-8A3D-CADD25B35415}"/>
              </a:ext>
            </a:extLst>
          </p:cNvPr>
          <p:cNvSpPr/>
          <p:nvPr/>
        </p:nvSpPr>
        <p:spPr>
          <a:xfrm>
            <a:off x="3886200" y="3144838"/>
            <a:ext cx="2133600" cy="1295400"/>
          </a:xfrm>
          <a:prstGeom prst="cloud">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4800" dirty="0"/>
              <a:t>You</a:t>
            </a:r>
          </a:p>
        </p:txBody>
      </p:sp>
      <p:sp>
        <p:nvSpPr>
          <p:cNvPr id="9" name="Cloud 8">
            <a:extLst>
              <a:ext uri="{FF2B5EF4-FFF2-40B4-BE49-F238E27FC236}">
                <a16:creationId xmlns:a16="http://schemas.microsoft.com/office/drawing/2014/main" id="{FC636D04-C82A-40F1-92AD-9360B499AAF8}"/>
              </a:ext>
            </a:extLst>
          </p:cNvPr>
          <p:cNvSpPr/>
          <p:nvPr/>
        </p:nvSpPr>
        <p:spPr>
          <a:xfrm>
            <a:off x="7467600" y="2725738"/>
            <a:ext cx="533400" cy="533400"/>
          </a:xfrm>
          <a:prstGeom prst="cloud">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0" name="Cloud 9">
            <a:extLst>
              <a:ext uri="{FF2B5EF4-FFF2-40B4-BE49-F238E27FC236}">
                <a16:creationId xmlns:a16="http://schemas.microsoft.com/office/drawing/2014/main" id="{75F98333-1330-4380-880A-874D76222809}"/>
              </a:ext>
            </a:extLst>
          </p:cNvPr>
          <p:cNvSpPr/>
          <p:nvPr/>
        </p:nvSpPr>
        <p:spPr>
          <a:xfrm>
            <a:off x="7620000" y="2497138"/>
            <a:ext cx="533400" cy="533400"/>
          </a:xfrm>
          <a:prstGeom prst="cloud">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1" name="Cloud 10">
            <a:extLst>
              <a:ext uri="{FF2B5EF4-FFF2-40B4-BE49-F238E27FC236}">
                <a16:creationId xmlns:a16="http://schemas.microsoft.com/office/drawing/2014/main" id="{6F93B5FA-90EE-46F6-B70E-F8AC6E67EC37}"/>
              </a:ext>
            </a:extLst>
          </p:cNvPr>
          <p:cNvSpPr/>
          <p:nvPr/>
        </p:nvSpPr>
        <p:spPr>
          <a:xfrm>
            <a:off x="7848600" y="2420938"/>
            <a:ext cx="533400" cy="533400"/>
          </a:xfrm>
          <a:prstGeom prst="cloud">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2" name="Cloud 11">
            <a:extLst>
              <a:ext uri="{FF2B5EF4-FFF2-40B4-BE49-F238E27FC236}">
                <a16:creationId xmlns:a16="http://schemas.microsoft.com/office/drawing/2014/main" id="{25EB5B41-5F4E-41B0-8C13-FFC7EC61114A}"/>
              </a:ext>
            </a:extLst>
          </p:cNvPr>
          <p:cNvSpPr/>
          <p:nvPr/>
        </p:nvSpPr>
        <p:spPr>
          <a:xfrm>
            <a:off x="8153400" y="2420938"/>
            <a:ext cx="533400" cy="533400"/>
          </a:xfrm>
          <a:prstGeom prst="cloud">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3" name="Cloud 12">
            <a:extLst>
              <a:ext uri="{FF2B5EF4-FFF2-40B4-BE49-F238E27FC236}">
                <a16:creationId xmlns:a16="http://schemas.microsoft.com/office/drawing/2014/main" id="{7E8EA23D-2028-41EB-B3C2-DFA033FAAB6F}"/>
              </a:ext>
            </a:extLst>
          </p:cNvPr>
          <p:cNvSpPr/>
          <p:nvPr/>
        </p:nvSpPr>
        <p:spPr>
          <a:xfrm>
            <a:off x="8382000" y="2649538"/>
            <a:ext cx="533400" cy="533400"/>
          </a:xfrm>
          <a:prstGeom prst="cloud">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4" name="Cloud 13">
            <a:extLst>
              <a:ext uri="{FF2B5EF4-FFF2-40B4-BE49-F238E27FC236}">
                <a16:creationId xmlns:a16="http://schemas.microsoft.com/office/drawing/2014/main" id="{A0B55AC7-20FA-44F7-B196-12A89A8E5086}"/>
              </a:ext>
            </a:extLst>
          </p:cNvPr>
          <p:cNvSpPr/>
          <p:nvPr/>
        </p:nvSpPr>
        <p:spPr>
          <a:xfrm>
            <a:off x="8305800" y="2954338"/>
            <a:ext cx="533400" cy="533400"/>
          </a:xfrm>
          <a:prstGeom prst="cloud">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5" name="Cloud 14">
            <a:extLst>
              <a:ext uri="{FF2B5EF4-FFF2-40B4-BE49-F238E27FC236}">
                <a16:creationId xmlns:a16="http://schemas.microsoft.com/office/drawing/2014/main" id="{80477DCB-58FD-4EC4-9794-D60094B15BD4}"/>
              </a:ext>
            </a:extLst>
          </p:cNvPr>
          <p:cNvSpPr/>
          <p:nvPr/>
        </p:nvSpPr>
        <p:spPr>
          <a:xfrm>
            <a:off x="8077200" y="3182938"/>
            <a:ext cx="533400" cy="533400"/>
          </a:xfrm>
          <a:prstGeom prst="cloud">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6" name="Cloud 15">
            <a:extLst>
              <a:ext uri="{FF2B5EF4-FFF2-40B4-BE49-F238E27FC236}">
                <a16:creationId xmlns:a16="http://schemas.microsoft.com/office/drawing/2014/main" id="{16BF753F-0A18-408F-BAAB-40328217B266}"/>
              </a:ext>
            </a:extLst>
          </p:cNvPr>
          <p:cNvSpPr/>
          <p:nvPr/>
        </p:nvSpPr>
        <p:spPr>
          <a:xfrm>
            <a:off x="7924800" y="3487738"/>
            <a:ext cx="533400" cy="533400"/>
          </a:xfrm>
          <a:prstGeom prst="cloud">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7" name="Cloud 16">
            <a:extLst>
              <a:ext uri="{FF2B5EF4-FFF2-40B4-BE49-F238E27FC236}">
                <a16:creationId xmlns:a16="http://schemas.microsoft.com/office/drawing/2014/main" id="{A416F9BF-8FEF-4FD6-BE1E-0D039FB2DFC0}"/>
              </a:ext>
            </a:extLst>
          </p:cNvPr>
          <p:cNvSpPr/>
          <p:nvPr/>
        </p:nvSpPr>
        <p:spPr>
          <a:xfrm>
            <a:off x="7924800" y="3716338"/>
            <a:ext cx="533400" cy="533400"/>
          </a:xfrm>
          <a:prstGeom prst="cloud">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8" name="Cloud 17">
            <a:extLst>
              <a:ext uri="{FF2B5EF4-FFF2-40B4-BE49-F238E27FC236}">
                <a16:creationId xmlns:a16="http://schemas.microsoft.com/office/drawing/2014/main" id="{52437EEE-82E8-45B7-8EBD-AC84AF269E85}"/>
              </a:ext>
            </a:extLst>
          </p:cNvPr>
          <p:cNvSpPr/>
          <p:nvPr/>
        </p:nvSpPr>
        <p:spPr>
          <a:xfrm>
            <a:off x="7924800" y="4325938"/>
            <a:ext cx="533400" cy="533400"/>
          </a:xfrm>
          <a:prstGeom prst="cloud">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10" presetClass="entr" presetSubtype="0" fill="hold" nodeType="with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125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15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175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20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225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nodeType="withEffect">
                                  <p:stCondLst>
                                    <p:cond delay="250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275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300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nodeType="withEffect">
                                  <p:stCondLst>
                                    <p:cond delay="325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loud 10">
            <a:extLst>
              <a:ext uri="{FF2B5EF4-FFF2-40B4-BE49-F238E27FC236}">
                <a16:creationId xmlns:a16="http://schemas.microsoft.com/office/drawing/2014/main" id="{11C91C34-827E-4BF4-A5CE-6973602CA009}"/>
              </a:ext>
            </a:extLst>
          </p:cNvPr>
          <p:cNvSpPr/>
          <p:nvPr/>
        </p:nvSpPr>
        <p:spPr>
          <a:xfrm>
            <a:off x="7888288" y="1341439"/>
            <a:ext cx="1744662" cy="1214437"/>
          </a:xfrm>
          <a:prstGeom prst="cloud">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pic>
        <p:nvPicPr>
          <p:cNvPr id="43010" name="Picture 2">
            <a:extLst>
              <a:ext uri="{FF2B5EF4-FFF2-40B4-BE49-F238E27FC236}">
                <a16:creationId xmlns:a16="http://schemas.microsoft.com/office/drawing/2014/main" id="{32665775-B8F2-4A3F-B397-09DB2B484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0688" y="908050"/>
            <a:ext cx="1511300"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4" name="Title 4">
            <a:extLst>
              <a:ext uri="{FF2B5EF4-FFF2-40B4-BE49-F238E27FC236}">
                <a16:creationId xmlns:a16="http://schemas.microsoft.com/office/drawing/2014/main" id="{8BD0976D-CB05-44DC-A9D3-D7A88E3B7D51}"/>
              </a:ext>
            </a:extLst>
          </p:cNvPr>
          <p:cNvSpPr>
            <a:spLocks noGrp="1"/>
          </p:cNvSpPr>
          <p:nvPr>
            <p:ph type="title"/>
          </p:nvPr>
        </p:nvSpPr>
        <p:spPr>
          <a:xfrm>
            <a:off x="2135188" y="2492376"/>
            <a:ext cx="7772400" cy="1362075"/>
          </a:xfrm>
        </p:spPr>
        <p:txBody>
          <a:bodyPr/>
          <a:lstStyle/>
          <a:p>
            <a:pPr>
              <a:defRPr/>
            </a:pPr>
            <a:r>
              <a:rPr lang="en-US" dirty="0"/>
              <a:t>Cloud Computing in</a:t>
            </a:r>
            <a:br>
              <a:rPr lang="en-US" dirty="0"/>
            </a:br>
            <a:endParaRPr lang="en-US" dirty="0"/>
          </a:p>
        </p:txBody>
      </p:sp>
      <p:sp>
        <p:nvSpPr>
          <p:cNvPr id="6" name="Text Placeholder 5">
            <a:extLst>
              <a:ext uri="{FF2B5EF4-FFF2-40B4-BE49-F238E27FC236}">
                <a16:creationId xmlns:a16="http://schemas.microsoft.com/office/drawing/2014/main" id="{6DA18B39-DD6A-4EC9-BA2F-54B39CCBB09D}"/>
              </a:ext>
            </a:extLst>
          </p:cNvPr>
          <p:cNvSpPr>
            <a:spLocks noGrp="1"/>
          </p:cNvSpPr>
          <p:nvPr>
            <p:ph type="body" idx="1"/>
          </p:nvPr>
        </p:nvSpPr>
        <p:spPr/>
        <p:txBody>
          <a:bodyPr>
            <a:normAutofit/>
          </a:bodyPr>
          <a:lstStyle/>
          <a:p>
            <a:pPr algn="r">
              <a:spcBef>
                <a:spcPts val="580"/>
              </a:spcBef>
              <a:defRPr/>
            </a:pPr>
            <a:r>
              <a:rPr lang="en-US" sz="3600" b="1" dirty="0"/>
              <a:t>Health Sector</a:t>
            </a:r>
          </a:p>
        </p:txBody>
      </p:sp>
      <p:sp>
        <p:nvSpPr>
          <p:cNvPr id="3" name="Slide Number Placeholder 2">
            <a:extLst>
              <a:ext uri="{FF2B5EF4-FFF2-40B4-BE49-F238E27FC236}">
                <a16:creationId xmlns:a16="http://schemas.microsoft.com/office/drawing/2014/main" id="{6A4B9CC5-00A8-42CE-88C6-A4839D8387D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8C34865-9956-446F-988B-49451FD52263}" type="slidenum">
              <a:rPr lang="en-US" altLang="en-US">
                <a:solidFill>
                  <a:srgbClr val="898989"/>
                </a:solidFill>
                <a:latin typeface="Calibri" panose="020F0502020204030204" pitchFamily="34" charset="0"/>
              </a:rPr>
              <a:pPr eaLnBrk="1" hangingPunct="1"/>
              <a:t>76</a:t>
            </a:fld>
            <a:endParaRPr lang="en-US" altLang="en-US">
              <a:solidFill>
                <a:srgbClr val="898989"/>
              </a:solidFill>
              <a:latin typeface="Calibri" panose="020F0502020204030204" pitchFamily="34" charset="0"/>
            </a:endParaRPr>
          </a:p>
        </p:txBody>
      </p:sp>
      <p:sp>
        <p:nvSpPr>
          <p:cNvPr id="13" name="Cloud 12">
            <a:extLst>
              <a:ext uri="{FF2B5EF4-FFF2-40B4-BE49-F238E27FC236}">
                <a16:creationId xmlns:a16="http://schemas.microsoft.com/office/drawing/2014/main" id="{17591CA4-94F2-4E97-B4B7-95F3EAAAAB2E}"/>
              </a:ext>
            </a:extLst>
          </p:cNvPr>
          <p:cNvSpPr/>
          <p:nvPr/>
        </p:nvSpPr>
        <p:spPr>
          <a:xfrm>
            <a:off x="8564563" y="1909763"/>
            <a:ext cx="1744662" cy="952500"/>
          </a:xfrm>
          <a:prstGeom prst="cloud">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4" name="Cloud 13">
            <a:extLst>
              <a:ext uri="{FF2B5EF4-FFF2-40B4-BE49-F238E27FC236}">
                <a16:creationId xmlns:a16="http://schemas.microsoft.com/office/drawing/2014/main" id="{ED7DBE37-44E0-43E4-8EE5-2A9254E8F2D6}"/>
              </a:ext>
            </a:extLst>
          </p:cNvPr>
          <p:cNvSpPr/>
          <p:nvPr/>
        </p:nvSpPr>
        <p:spPr>
          <a:xfrm>
            <a:off x="7248526" y="1898650"/>
            <a:ext cx="1743075" cy="952500"/>
          </a:xfrm>
          <a:prstGeom prst="cloud">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3" presetClass="entr" presetSubtype="10" fill="hold" nodeType="afterEffect">
                                  <p:stCondLst>
                                    <p:cond delay="0"/>
                                  </p:stCondLst>
                                  <p:childTnLst>
                                    <p:set>
                                      <p:cBhvr>
                                        <p:cTn id="16" dur="1" fill="hold">
                                          <p:stCondLst>
                                            <p:cond delay="0"/>
                                          </p:stCondLst>
                                        </p:cTn>
                                        <p:tgtEl>
                                          <p:spTgt spid="43010"/>
                                        </p:tgtEl>
                                        <p:attrNameLst>
                                          <p:attrName>style.visibility</p:attrName>
                                        </p:attrNameLst>
                                      </p:cBhvr>
                                      <p:to>
                                        <p:strVal val="visible"/>
                                      </p:to>
                                    </p:set>
                                    <p:animEffect transition="in" filter="blinds(horizontal)">
                                      <p:cBhvr>
                                        <p:cTn id="17" dur="500"/>
                                        <p:tgtEl>
                                          <p:spTgt spid="43010"/>
                                        </p:tgtEl>
                                      </p:cBhvr>
                                    </p:animEffect>
                                  </p:childTnLst>
                                </p:cTn>
                              </p:par>
                            </p:childTnLst>
                          </p:cTn>
                        </p:par>
                        <p:par>
                          <p:cTn id="18" fill="hold" nodeType="afterGroup">
                            <p:stCondLst>
                              <p:cond delay="1500"/>
                            </p:stCondLst>
                            <p:childTnLst>
                              <p:par>
                                <p:cTn id="19" presetID="2" presetClass="entr" presetSubtype="2"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1+#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par>
                                <p:cTn id="27" presetID="2" presetClass="entr" presetSubtype="1"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6"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27D6B574-E4DB-4ABE-81B2-C9AAD63D0054}"/>
              </a:ext>
            </a:extLst>
          </p:cNvPr>
          <p:cNvSpPr>
            <a:spLocks noGrp="1"/>
          </p:cNvSpPr>
          <p:nvPr>
            <p:ph type="title"/>
          </p:nvPr>
        </p:nvSpPr>
        <p:spPr/>
        <p:txBody>
          <a:bodyPr/>
          <a:lstStyle/>
          <a:p>
            <a:r>
              <a:rPr lang="en-US" altLang="en-US"/>
              <a:t>What does a patient need?</a:t>
            </a:r>
          </a:p>
        </p:txBody>
      </p:sp>
      <p:sp>
        <p:nvSpPr>
          <p:cNvPr id="19460" name="Content Placeholder 3">
            <a:extLst>
              <a:ext uri="{FF2B5EF4-FFF2-40B4-BE49-F238E27FC236}">
                <a16:creationId xmlns:a16="http://schemas.microsoft.com/office/drawing/2014/main" id="{9B3E340B-7793-41D2-9A50-4BE54852335A}"/>
              </a:ext>
            </a:extLst>
          </p:cNvPr>
          <p:cNvSpPr>
            <a:spLocks noGrp="1"/>
          </p:cNvSpPr>
          <p:nvPr>
            <p:ph idx="1"/>
          </p:nvPr>
        </p:nvSpPr>
        <p:spPr/>
        <p:txBody>
          <a:bodyPr/>
          <a:lstStyle/>
          <a:p>
            <a:r>
              <a:rPr lang="en-US" altLang="en-US"/>
              <a:t>It’s simple: the ability to </a:t>
            </a:r>
          </a:p>
          <a:p>
            <a:pPr lvl="1"/>
            <a:r>
              <a:rPr lang="en-US" altLang="en-US"/>
              <a:t>record medical history as well as current data, including health events, test results, vital stats, medications.</a:t>
            </a:r>
          </a:p>
          <a:p>
            <a:pPr lvl="1"/>
            <a:r>
              <a:rPr lang="en-US" altLang="en-US"/>
              <a:t>communicate this data to health care providers.</a:t>
            </a:r>
          </a:p>
        </p:txBody>
      </p:sp>
      <p:sp>
        <p:nvSpPr>
          <p:cNvPr id="3" name="Slide Number Placeholder 2">
            <a:extLst>
              <a:ext uri="{FF2B5EF4-FFF2-40B4-BE49-F238E27FC236}">
                <a16:creationId xmlns:a16="http://schemas.microsoft.com/office/drawing/2014/main" id="{8836E68A-C4AF-4FEB-B6BC-78D97FF9C86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F4EE7C4-519B-4CDC-B96E-FACCECCB72C0}" type="slidenum">
              <a:rPr lang="en-US" altLang="en-US">
                <a:solidFill>
                  <a:srgbClr val="898989"/>
                </a:solidFill>
                <a:latin typeface="Calibri" panose="020F0502020204030204" pitchFamily="34" charset="0"/>
              </a:rPr>
              <a:pPr eaLnBrk="1" hangingPunct="1"/>
              <a:t>77</a:t>
            </a:fld>
            <a:endParaRPr lang="en-US" altLang="en-US">
              <a:solidFill>
                <a:srgbClr val="898989"/>
              </a:solidFill>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anim calcmode="lin" valueType="num">
                                      <p:cBhvr additive="base">
                                        <p:cTn id="7" dur="500" fill="hold"/>
                                        <p:tgtEl>
                                          <p:spTgt spid="1946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460">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9460">
                                            <p:txEl>
                                              <p:pRg st="1" end="1"/>
                                            </p:txEl>
                                          </p:spTgt>
                                        </p:tgtEl>
                                        <p:attrNameLst>
                                          <p:attrName>style.visibility</p:attrName>
                                        </p:attrNameLst>
                                      </p:cBhvr>
                                      <p:to>
                                        <p:strVal val="visible"/>
                                      </p:to>
                                    </p:set>
                                    <p:anim calcmode="lin" valueType="num">
                                      <p:cBhvr additive="base">
                                        <p:cTn id="12" dur="500" fill="hold"/>
                                        <p:tgtEl>
                                          <p:spTgt spid="19460">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9460">
                                            <p:txEl>
                                              <p:pRg st="1" end="1"/>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9460">
                                            <p:txEl>
                                              <p:pRg st="2" end="2"/>
                                            </p:txEl>
                                          </p:spTgt>
                                        </p:tgtEl>
                                        <p:attrNameLst>
                                          <p:attrName>style.visibility</p:attrName>
                                        </p:attrNameLst>
                                      </p:cBhvr>
                                      <p:to>
                                        <p:strVal val="visible"/>
                                      </p:to>
                                    </p:set>
                                    <p:anim calcmode="lin" valueType="num">
                                      <p:cBhvr additive="base">
                                        <p:cTn id="17" dur="500" fill="hold"/>
                                        <p:tgtEl>
                                          <p:spTgt spid="1946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946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DDD5D0DA-1C7A-4431-BB17-86DF2DD89B48}"/>
              </a:ext>
            </a:extLst>
          </p:cNvPr>
          <p:cNvSpPr>
            <a:spLocks noGrp="1"/>
          </p:cNvSpPr>
          <p:nvPr>
            <p:ph type="title"/>
          </p:nvPr>
        </p:nvSpPr>
        <p:spPr>
          <a:xfrm>
            <a:off x="913775" y="182986"/>
            <a:ext cx="10364451" cy="1596177"/>
          </a:xfrm>
        </p:spPr>
        <p:txBody>
          <a:bodyPr/>
          <a:lstStyle/>
          <a:p>
            <a:r>
              <a:rPr lang="en-US" altLang="en-US" b="1" dirty="0">
                <a:latin typeface="Constantia" panose="02030602050306030303" pitchFamily="18" charset="0"/>
              </a:rPr>
              <a:t>Cloud in Health Sector</a:t>
            </a:r>
          </a:p>
        </p:txBody>
      </p:sp>
      <p:sp>
        <p:nvSpPr>
          <p:cNvPr id="4" name="Content Placeholder 3">
            <a:extLst>
              <a:ext uri="{FF2B5EF4-FFF2-40B4-BE49-F238E27FC236}">
                <a16:creationId xmlns:a16="http://schemas.microsoft.com/office/drawing/2014/main" id="{2573630A-A1E4-4AB5-ACCD-F85E6F04F995}"/>
              </a:ext>
            </a:extLst>
          </p:cNvPr>
          <p:cNvSpPr>
            <a:spLocks noGrp="1"/>
          </p:cNvSpPr>
          <p:nvPr>
            <p:ph idx="1"/>
          </p:nvPr>
        </p:nvSpPr>
        <p:spPr>
          <a:xfrm>
            <a:off x="808383" y="1350962"/>
            <a:ext cx="10853530" cy="5507037"/>
          </a:xfrm>
        </p:spPr>
        <p:txBody>
          <a:bodyPr>
            <a:noAutofit/>
          </a:bodyPr>
          <a:lstStyle/>
          <a:p>
            <a:pPr marL="273050" indent="-273050" algn="just">
              <a:spcBef>
                <a:spcPts val="575"/>
              </a:spcBef>
              <a:buFont typeface="Wingdings 2" panose="05020102010507070707" pitchFamily="18" charset="2"/>
              <a:buChar char=""/>
            </a:pPr>
            <a:r>
              <a:rPr lang="en-US" altLang="en-US" b="1" dirty="0"/>
              <a:t>Cost :  Cloud programs, platforms and storage take the IT strain away from individual organizations instead of having everything in-house and paying for server capacity and programs that you might only use occasionally.</a:t>
            </a:r>
          </a:p>
          <a:p>
            <a:pPr marL="273050" indent="-273050" algn="just">
              <a:spcBef>
                <a:spcPts val="575"/>
              </a:spcBef>
              <a:buFont typeface="Wingdings 2" panose="05020102010507070707" pitchFamily="18" charset="2"/>
              <a:buChar char=""/>
            </a:pPr>
            <a:endParaRPr lang="en-US" altLang="en-US" b="1" dirty="0"/>
          </a:p>
          <a:p>
            <a:pPr marL="273050" indent="-273050" algn="just">
              <a:spcBef>
                <a:spcPts val="575"/>
              </a:spcBef>
              <a:buFont typeface="Wingdings 2" panose="05020102010507070707" pitchFamily="18" charset="2"/>
              <a:buChar char=""/>
            </a:pPr>
            <a:r>
              <a:rPr lang="en-US" altLang="en-US" b="1" dirty="0"/>
              <a:t>Scalability : Cloud computing can be instantly and almost infinitely expandable. Instead of whenever you want to use a new program it has to be installed or upgraded and tested on multiple machines.</a:t>
            </a:r>
          </a:p>
          <a:p>
            <a:pPr marL="273050" indent="-273050" algn="just">
              <a:spcBef>
                <a:spcPts val="575"/>
              </a:spcBef>
              <a:buFont typeface="Wingdings 2" panose="05020102010507070707" pitchFamily="18" charset="2"/>
              <a:buChar char=""/>
            </a:pPr>
            <a:endParaRPr lang="en-US" altLang="en-US" b="1" dirty="0"/>
          </a:p>
          <a:p>
            <a:pPr marL="273050" indent="-273050" algn="just">
              <a:spcBef>
                <a:spcPts val="575"/>
              </a:spcBef>
              <a:buFont typeface="Wingdings 2" panose="05020102010507070707" pitchFamily="18" charset="2"/>
              <a:buChar char=""/>
            </a:pPr>
            <a:r>
              <a:rPr lang="en-US" altLang="en-US" b="1" dirty="0"/>
              <a:t>Ubiquity : Cloud computing can help by making the same application available over a large geographic area, without the need for “custom plumbing” to connect all the disparate systems. </a:t>
            </a:r>
          </a:p>
          <a:p>
            <a:pPr marL="547688" lvl="1" algn="just">
              <a:spcBef>
                <a:spcPts val="375"/>
              </a:spcBef>
              <a:buFont typeface="Wingdings 2" panose="05020102010507070707" pitchFamily="18" charset="2"/>
              <a:buChar char=""/>
            </a:pPr>
            <a:r>
              <a:rPr lang="en-US" altLang="en-US" sz="2000" b="1" dirty="0"/>
              <a:t>Home monitoring, whereby data from measurement devices (e.g., a glucometer) are streamed to a provider’s private cloud with end-to-end encryption.</a:t>
            </a:r>
          </a:p>
          <a:p>
            <a:pPr marL="547688" lvl="1" algn="just">
              <a:spcBef>
                <a:spcPts val="375"/>
              </a:spcBef>
              <a:buFont typeface="Wingdings 2" panose="05020102010507070707" pitchFamily="18" charset="2"/>
              <a:buChar char=""/>
            </a:pPr>
            <a:endParaRPr lang="en-US" altLang="en-US" sz="2000" b="1" dirty="0"/>
          </a:p>
          <a:p>
            <a:pPr marL="273050" indent="-273050" algn="just">
              <a:spcBef>
                <a:spcPts val="575"/>
              </a:spcBef>
              <a:buFont typeface="Wingdings 2" panose="05020102010507070707" pitchFamily="18" charset="2"/>
              <a:buChar char=""/>
            </a:pPr>
            <a:r>
              <a:rPr lang="en-US" altLang="en-US" b="1" dirty="0"/>
              <a:t>Collaboration :  Storing  patient data in centralized databases for restricted access by authorized persons (e.g., for research purposes). Storing practice guidelines in public clouds and exchange experience.</a:t>
            </a:r>
          </a:p>
          <a:p>
            <a:pPr marL="273050" indent="-273050" algn="just">
              <a:spcBef>
                <a:spcPts val="575"/>
              </a:spcBef>
              <a:buFont typeface="Wingdings 2" panose="05020102010507070707" pitchFamily="18" charset="2"/>
              <a:buChar char=""/>
            </a:pPr>
            <a:endParaRPr lang="en-US" altLang="en-US" b="1" dirty="0"/>
          </a:p>
          <a:p>
            <a:pPr marL="273050" indent="-273050" algn="just">
              <a:spcBef>
                <a:spcPts val="575"/>
              </a:spcBef>
              <a:buFont typeface="Wingdings 2" panose="05020102010507070707" pitchFamily="18" charset="2"/>
              <a:buChar char=""/>
            </a:pPr>
            <a:r>
              <a:rPr lang="en-US" altLang="en-US" b="1" dirty="0"/>
              <a:t>Risk : Cloud automates the process of providing multiple, geographically dispersed backups, meaning that even a natural disaster in one area is unlikely to take down your IT systems.</a:t>
            </a:r>
          </a:p>
        </p:txBody>
      </p:sp>
      <p:sp>
        <p:nvSpPr>
          <p:cNvPr id="3" name="Slide Number Placeholder 2">
            <a:extLst>
              <a:ext uri="{FF2B5EF4-FFF2-40B4-BE49-F238E27FC236}">
                <a16:creationId xmlns:a16="http://schemas.microsoft.com/office/drawing/2014/main" id="{6B5E74B3-D899-498B-99C9-0107F82AC2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4CDB6ED-0688-4CB1-8CB6-B715CB08FAB0}" type="slidenum">
              <a:rPr lang="en-US" altLang="en-US">
                <a:solidFill>
                  <a:srgbClr val="898989"/>
                </a:solidFill>
                <a:latin typeface="Calibri" panose="020F0502020204030204" pitchFamily="34" charset="0"/>
              </a:rPr>
              <a:pPr eaLnBrk="1" hangingPunct="1"/>
              <a:t>78</a:t>
            </a:fld>
            <a:endParaRPr lang="en-US" altLang="en-US">
              <a:solidFill>
                <a:srgbClr val="898989"/>
              </a:solidFill>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 calcmode="lin" valueType="num">
                                      <p:cBhvr additive="base">
                                        <p:cTn id="12"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 calcmode="lin" valueType="num">
                                      <p:cBhvr additive="base">
                                        <p:cTn id="1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 calcmode="lin" valueType="num">
                                      <p:cBhvr additive="base">
                                        <p:cTn id="2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nodeType="after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 calcmode="lin" valueType="num">
                                      <p:cBhvr additive="base">
                                        <p:cTn id="2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500"/>
                            </p:stCondLst>
                            <p:childTnLst>
                              <p:par>
                                <p:cTn id="30" presetID="2" presetClass="entr" presetSubtype="4" fill="hold" grpId="0" nodeType="after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 calcmode="lin" valueType="num">
                                      <p:cBhvr additive="base">
                                        <p:cTn id="32"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72583C31-3DCB-412C-B8CA-4045F365CE2C}"/>
              </a:ext>
            </a:extLst>
          </p:cNvPr>
          <p:cNvSpPr>
            <a:spLocks noGrp="1"/>
          </p:cNvSpPr>
          <p:nvPr>
            <p:ph type="title"/>
          </p:nvPr>
        </p:nvSpPr>
        <p:spPr/>
        <p:txBody>
          <a:bodyPr/>
          <a:lstStyle/>
          <a:p>
            <a:r>
              <a:rPr lang="en-US" altLang="en-US" dirty="0"/>
              <a:t>        </a:t>
            </a:r>
            <a:r>
              <a:rPr lang="en-US" altLang="en-US" b="1" dirty="0">
                <a:latin typeface="Constantia" panose="02030602050306030303" pitchFamily="18" charset="0"/>
              </a:rPr>
              <a:t>Swine Flu Response Centre</a:t>
            </a:r>
          </a:p>
        </p:txBody>
      </p:sp>
      <p:sp>
        <p:nvSpPr>
          <p:cNvPr id="4" name="Content Placeholder 3">
            <a:extLst>
              <a:ext uri="{FF2B5EF4-FFF2-40B4-BE49-F238E27FC236}">
                <a16:creationId xmlns:a16="http://schemas.microsoft.com/office/drawing/2014/main" id="{7C1515C5-47E4-4239-973F-D9EA99D63678}"/>
              </a:ext>
            </a:extLst>
          </p:cNvPr>
          <p:cNvSpPr>
            <a:spLocks noGrp="1"/>
          </p:cNvSpPr>
          <p:nvPr>
            <p:ph idx="1"/>
          </p:nvPr>
        </p:nvSpPr>
        <p:spPr>
          <a:xfrm>
            <a:off x="430696" y="1746119"/>
            <a:ext cx="11330607" cy="3416300"/>
          </a:xfrm>
        </p:spPr>
        <p:txBody>
          <a:bodyPr>
            <a:noAutofit/>
          </a:bodyPr>
          <a:lstStyle/>
          <a:p>
            <a:pPr marL="274320" indent="-274320" algn="just">
              <a:spcBef>
                <a:spcPts val="580"/>
              </a:spcBef>
              <a:buFont typeface="Wingdings 2"/>
              <a:buChar char=""/>
              <a:defRPr/>
            </a:pPr>
            <a:r>
              <a:rPr lang="en-US" b="1" dirty="0"/>
              <a:t>At the peak of the H1N1 (swine flu) pandemic, one of the big challenges for health authorities in affected countries was dealing effectively with the massive number of people needing assessment and guidance. </a:t>
            </a:r>
          </a:p>
          <a:p>
            <a:pPr marL="274320" indent="-274320" algn="just">
              <a:spcBef>
                <a:spcPts val="580"/>
              </a:spcBef>
              <a:buFont typeface="Wingdings 2"/>
              <a:buChar char=""/>
              <a:defRPr/>
            </a:pPr>
            <a:endParaRPr lang="en-US" b="1" dirty="0"/>
          </a:p>
          <a:p>
            <a:pPr marL="274320" indent="-274320" algn="just">
              <a:spcBef>
                <a:spcPts val="580"/>
              </a:spcBef>
              <a:buFont typeface="Wingdings 2"/>
              <a:buChar char=""/>
              <a:defRPr/>
            </a:pPr>
            <a:r>
              <a:rPr lang="en-US" b="1" dirty="0"/>
              <a:t>The H1N1 Flu Response Center </a:t>
            </a:r>
            <a:r>
              <a:rPr lang="en-US" b="1" dirty="0">
                <a:solidFill>
                  <a:srgbClr val="0070C0"/>
                </a:solidFill>
              </a:rPr>
              <a:t>(http://h1n1.cloudapp.net), </a:t>
            </a:r>
            <a:r>
              <a:rPr lang="en-US" b="1" dirty="0"/>
              <a:t>built and deployed on Windows Azure, allows users to take an Emory University-designed flu self-assessment, and then offers the appropriate advice. </a:t>
            </a:r>
          </a:p>
          <a:p>
            <a:pPr marL="274320" indent="-274320" algn="just">
              <a:spcBef>
                <a:spcPts val="580"/>
              </a:spcBef>
              <a:buFont typeface="Wingdings 2"/>
              <a:buChar char=""/>
              <a:defRPr/>
            </a:pPr>
            <a:endParaRPr lang="en-US" b="1" dirty="0"/>
          </a:p>
          <a:p>
            <a:pPr marL="274320" indent="-274320" algn="just">
              <a:spcBef>
                <a:spcPts val="580"/>
              </a:spcBef>
              <a:buFont typeface="Wingdings 2"/>
              <a:buChar char=""/>
              <a:defRPr/>
            </a:pPr>
            <a:r>
              <a:rPr lang="en-US" b="1" dirty="0"/>
              <a:t>Users can give explicit consent to share the anonymous information they provide during self-assessment for public health, education and research purposes.</a:t>
            </a:r>
          </a:p>
          <a:p>
            <a:pPr marL="674370" lvl="1" indent="-274320" algn="just">
              <a:spcBef>
                <a:spcPts val="580"/>
              </a:spcBef>
              <a:buFont typeface="Wingdings 2"/>
              <a:buChar char=""/>
              <a:defRPr/>
            </a:pPr>
            <a:r>
              <a:rPr lang="en-US" sz="2000" b="1" dirty="0"/>
              <a:t>As a result, apart from the assessment and advice given to the individual, the application also provided valuable aggregated information for assessing the progress of the epidemic.</a:t>
            </a:r>
          </a:p>
          <a:p>
            <a:pPr marL="674370" lvl="1" indent="-274320" algn="just">
              <a:spcBef>
                <a:spcPts val="580"/>
              </a:spcBef>
              <a:buFont typeface="Wingdings 2"/>
              <a:buChar char=""/>
              <a:defRPr/>
            </a:pPr>
            <a:endParaRPr lang="en-US" sz="2000" b="1" dirty="0"/>
          </a:p>
          <a:p>
            <a:pPr marL="274320" indent="-274320">
              <a:spcBef>
                <a:spcPts val="580"/>
              </a:spcBef>
              <a:buFont typeface="Wingdings 2"/>
              <a:buChar char=""/>
              <a:defRPr/>
            </a:pPr>
            <a:r>
              <a:rPr lang="en-US" b="1" dirty="0"/>
              <a:t>Using the Windows Azure platform allowed the application </a:t>
            </a:r>
          </a:p>
          <a:p>
            <a:pPr marL="674370" lvl="1" indent="-274320">
              <a:spcBef>
                <a:spcPts val="580"/>
              </a:spcBef>
              <a:buFont typeface="Wingdings 2"/>
              <a:buChar char=""/>
              <a:defRPr/>
            </a:pPr>
            <a:r>
              <a:rPr lang="en-US" sz="2000" b="1" dirty="0"/>
              <a:t>to be deployed to the cloud very quickly, making it available to the public.</a:t>
            </a:r>
          </a:p>
          <a:p>
            <a:pPr marL="674370" lvl="1" indent="-274320">
              <a:spcBef>
                <a:spcPts val="580"/>
              </a:spcBef>
              <a:buFont typeface="Wingdings 2"/>
              <a:buChar char=""/>
              <a:defRPr/>
            </a:pPr>
            <a:r>
              <a:rPr lang="en-US" sz="2000" b="1" dirty="0"/>
              <a:t>increased demand and usage was handled effectively by the scalability features of Windows Azure – without investing in servers and data centers.</a:t>
            </a:r>
          </a:p>
        </p:txBody>
      </p:sp>
      <p:sp>
        <p:nvSpPr>
          <p:cNvPr id="3" name="Slide Number Placeholder 2">
            <a:extLst>
              <a:ext uri="{FF2B5EF4-FFF2-40B4-BE49-F238E27FC236}">
                <a16:creationId xmlns:a16="http://schemas.microsoft.com/office/drawing/2014/main" id="{83F10939-21B3-4E70-B4F6-13D5EF5EFFB4}"/>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17D0E43-2E68-4692-BFE6-6D545A028A98}" type="slidenum">
              <a:rPr lang="en-US" altLang="en-US">
                <a:solidFill>
                  <a:srgbClr val="898989"/>
                </a:solidFill>
                <a:latin typeface="Calibri" panose="020F0502020204030204" pitchFamily="34" charset="0"/>
              </a:rPr>
              <a:pPr eaLnBrk="1" hangingPunct="1"/>
              <a:t>79</a:t>
            </a:fld>
            <a:endParaRPr lang="en-US" altLang="en-US">
              <a:solidFill>
                <a:srgbClr val="898989"/>
              </a:solidFill>
              <a:latin typeface="Calibri" panose="020F0502020204030204" pitchFamily="34" charset="0"/>
            </a:endParaRPr>
          </a:p>
        </p:txBody>
      </p:sp>
      <p:pic>
        <p:nvPicPr>
          <p:cNvPr id="17413" name="Picture 6">
            <a:extLst>
              <a:ext uri="{FF2B5EF4-FFF2-40B4-BE49-F238E27FC236}">
                <a16:creationId xmlns:a16="http://schemas.microsoft.com/office/drawing/2014/main" id="{3DF3DBFB-A849-4487-B3EF-BFF6F9430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956" y="462093"/>
            <a:ext cx="1439862"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 calcmode="lin" valueType="num">
                                      <p:cBhvr additive="base">
                                        <p:cTn id="12"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 calcmode="lin" valueType="num">
                                      <p:cBhvr additive="base">
                                        <p:cTn id="1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 calcmode="lin" valueType="num">
                                      <p:cBhvr additive="base">
                                        <p:cTn id="2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nodeType="after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 calcmode="lin" valueType="num">
                                      <p:cBhvr additive="base">
                                        <p:cTn id="2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 calcmode="lin" valueType="num">
                                      <p:cBhvr additive="base">
                                        <p:cTn id="3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8" end="8"/>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 calcmode="lin" valueType="num">
                                      <p:cBhvr additive="base">
                                        <p:cTn id="35"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89F938-4574-4C26-9DF0-463A5BFF5386}"/>
              </a:ext>
            </a:extLst>
          </p:cNvPr>
          <p:cNvPicPr>
            <a:picLocks noChangeAspect="1"/>
          </p:cNvPicPr>
          <p:nvPr/>
        </p:nvPicPr>
        <p:blipFill rotWithShape="1">
          <a:blip r:embed="rId2"/>
          <a:srcRect l="23044" t="13702" r="19456" b="24625"/>
          <a:stretch/>
        </p:blipFill>
        <p:spPr>
          <a:xfrm>
            <a:off x="1258956" y="940904"/>
            <a:ext cx="9713843" cy="4996070"/>
          </a:xfrm>
          <a:prstGeom prst="rect">
            <a:avLst/>
          </a:prstGeom>
        </p:spPr>
      </p:pic>
    </p:spTree>
    <p:extLst>
      <p:ext uri="{BB962C8B-B14F-4D97-AF65-F5344CB8AC3E}">
        <p14:creationId xmlns:p14="http://schemas.microsoft.com/office/powerpoint/2010/main" val="30254432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loud 10">
            <a:extLst>
              <a:ext uri="{FF2B5EF4-FFF2-40B4-BE49-F238E27FC236}">
                <a16:creationId xmlns:a16="http://schemas.microsoft.com/office/drawing/2014/main" id="{E2F2DB6A-84C7-45E4-A6D5-4DAA31F1443F}"/>
              </a:ext>
            </a:extLst>
          </p:cNvPr>
          <p:cNvSpPr/>
          <p:nvPr/>
        </p:nvSpPr>
        <p:spPr>
          <a:xfrm>
            <a:off x="7888288" y="1341439"/>
            <a:ext cx="1744662" cy="1214437"/>
          </a:xfrm>
          <a:prstGeom prst="cloud">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pic>
        <p:nvPicPr>
          <p:cNvPr id="57346" name="Picture 2">
            <a:extLst>
              <a:ext uri="{FF2B5EF4-FFF2-40B4-BE49-F238E27FC236}">
                <a16:creationId xmlns:a16="http://schemas.microsoft.com/office/drawing/2014/main" id="{34D37B21-88FB-4055-8CD9-A890DA231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7664" y="836614"/>
            <a:ext cx="1576387" cy="16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4" name="Title 4">
            <a:extLst>
              <a:ext uri="{FF2B5EF4-FFF2-40B4-BE49-F238E27FC236}">
                <a16:creationId xmlns:a16="http://schemas.microsoft.com/office/drawing/2014/main" id="{41C1BDA6-D151-4999-8C72-04D94D0205AA}"/>
              </a:ext>
            </a:extLst>
          </p:cNvPr>
          <p:cNvSpPr>
            <a:spLocks noGrp="1"/>
          </p:cNvSpPr>
          <p:nvPr>
            <p:ph type="title"/>
          </p:nvPr>
        </p:nvSpPr>
        <p:spPr>
          <a:xfrm>
            <a:off x="2135188" y="2492376"/>
            <a:ext cx="7772400" cy="1362075"/>
          </a:xfrm>
        </p:spPr>
        <p:txBody>
          <a:bodyPr/>
          <a:lstStyle/>
          <a:p>
            <a:pPr>
              <a:defRPr/>
            </a:pPr>
            <a:r>
              <a:rPr lang="en-US" dirty="0"/>
              <a:t>Cloud Computing in</a:t>
            </a:r>
            <a:br>
              <a:rPr lang="en-US" dirty="0"/>
            </a:br>
            <a:endParaRPr lang="en-US" dirty="0"/>
          </a:p>
        </p:txBody>
      </p:sp>
      <p:sp>
        <p:nvSpPr>
          <p:cNvPr id="6" name="Text Placeholder 5">
            <a:extLst>
              <a:ext uri="{FF2B5EF4-FFF2-40B4-BE49-F238E27FC236}">
                <a16:creationId xmlns:a16="http://schemas.microsoft.com/office/drawing/2014/main" id="{F0A6E14F-7A79-4BE7-82B0-E9CFEF494D20}"/>
              </a:ext>
            </a:extLst>
          </p:cNvPr>
          <p:cNvSpPr>
            <a:spLocks noGrp="1"/>
          </p:cNvSpPr>
          <p:nvPr>
            <p:ph type="body" idx="1"/>
          </p:nvPr>
        </p:nvSpPr>
        <p:spPr/>
        <p:txBody>
          <a:bodyPr>
            <a:normAutofit/>
          </a:bodyPr>
          <a:lstStyle/>
          <a:p>
            <a:pPr algn="r">
              <a:spcBef>
                <a:spcPts val="580"/>
              </a:spcBef>
              <a:defRPr/>
            </a:pPr>
            <a:r>
              <a:rPr lang="en-US" sz="3600" b="1" dirty="0"/>
              <a:t>Agriculture</a:t>
            </a:r>
          </a:p>
        </p:txBody>
      </p:sp>
      <p:sp>
        <p:nvSpPr>
          <p:cNvPr id="3" name="Slide Number Placeholder 2">
            <a:extLst>
              <a:ext uri="{FF2B5EF4-FFF2-40B4-BE49-F238E27FC236}">
                <a16:creationId xmlns:a16="http://schemas.microsoft.com/office/drawing/2014/main" id="{E740B2EB-A475-4EE8-AF68-2DC672402F5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FD8D080-ACD4-40AE-8869-F12B442E5C9E}" type="slidenum">
              <a:rPr lang="en-US" altLang="en-US">
                <a:solidFill>
                  <a:srgbClr val="898989"/>
                </a:solidFill>
                <a:latin typeface="Calibri" panose="020F0502020204030204" pitchFamily="34" charset="0"/>
              </a:rPr>
              <a:pPr eaLnBrk="1" hangingPunct="1"/>
              <a:t>80</a:t>
            </a:fld>
            <a:endParaRPr lang="en-US" altLang="en-US">
              <a:solidFill>
                <a:srgbClr val="898989"/>
              </a:solidFill>
              <a:latin typeface="Calibri" panose="020F0502020204030204" pitchFamily="34" charset="0"/>
            </a:endParaRPr>
          </a:p>
        </p:txBody>
      </p:sp>
      <p:sp>
        <p:nvSpPr>
          <p:cNvPr id="13" name="Cloud 12">
            <a:extLst>
              <a:ext uri="{FF2B5EF4-FFF2-40B4-BE49-F238E27FC236}">
                <a16:creationId xmlns:a16="http://schemas.microsoft.com/office/drawing/2014/main" id="{CAF9048A-52F8-44D9-B472-1E3ECF1BBD19}"/>
              </a:ext>
            </a:extLst>
          </p:cNvPr>
          <p:cNvSpPr/>
          <p:nvPr/>
        </p:nvSpPr>
        <p:spPr>
          <a:xfrm>
            <a:off x="8564563" y="1909763"/>
            <a:ext cx="1744662" cy="952500"/>
          </a:xfrm>
          <a:prstGeom prst="cloud">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4" name="Cloud 13">
            <a:extLst>
              <a:ext uri="{FF2B5EF4-FFF2-40B4-BE49-F238E27FC236}">
                <a16:creationId xmlns:a16="http://schemas.microsoft.com/office/drawing/2014/main" id="{E9F6B2B5-4635-46FA-871C-2F8BC4547DAD}"/>
              </a:ext>
            </a:extLst>
          </p:cNvPr>
          <p:cNvSpPr/>
          <p:nvPr/>
        </p:nvSpPr>
        <p:spPr>
          <a:xfrm>
            <a:off x="7248526" y="1898650"/>
            <a:ext cx="1743075" cy="952500"/>
          </a:xfrm>
          <a:prstGeom prst="cloud">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3" presetClass="entr" presetSubtype="10" fill="hold" nodeType="afterEffect">
                                  <p:stCondLst>
                                    <p:cond delay="0"/>
                                  </p:stCondLst>
                                  <p:childTnLst>
                                    <p:set>
                                      <p:cBhvr>
                                        <p:cTn id="16" dur="1" fill="hold">
                                          <p:stCondLst>
                                            <p:cond delay="0"/>
                                          </p:stCondLst>
                                        </p:cTn>
                                        <p:tgtEl>
                                          <p:spTgt spid="57346"/>
                                        </p:tgtEl>
                                        <p:attrNameLst>
                                          <p:attrName>style.visibility</p:attrName>
                                        </p:attrNameLst>
                                      </p:cBhvr>
                                      <p:to>
                                        <p:strVal val="visible"/>
                                      </p:to>
                                    </p:set>
                                    <p:animEffect transition="in" filter="blinds(horizontal)">
                                      <p:cBhvr>
                                        <p:cTn id="17" dur="500"/>
                                        <p:tgtEl>
                                          <p:spTgt spid="57346"/>
                                        </p:tgtEl>
                                      </p:cBhvr>
                                    </p:animEffect>
                                  </p:childTnLst>
                                </p:cTn>
                              </p:par>
                            </p:childTnLst>
                          </p:cTn>
                        </p:par>
                        <p:par>
                          <p:cTn id="18" fill="hold" nodeType="afterGroup">
                            <p:stCondLst>
                              <p:cond delay="1500"/>
                            </p:stCondLst>
                            <p:childTnLst>
                              <p:par>
                                <p:cTn id="19" presetID="2" presetClass="entr" presetSubtype="2"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1+#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par>
                                <p:cTn id="27" presetID="2" presetClass="entr" presetSubtype="1"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6"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4990A763-30D6-4044-9E78-CA09C763FD20}"/>
              </a:ext>
            </a:extLst>
          </p:cNvPr>
          <p:cNvSpPr>
            <a:spLocks noGrp="1"/>
          </p:cNvSpPr>
          <p:nvPr>
            <p:ph type="title"/>
          </p:nvPr>
        </p:nvSpPr>
        <p:spPr>
          <a:xfrm>
            <a:off x="913775" y="402855"/>
            <a:ext cx="10364451" cy="1596177"/>
          </a:xfrm>
        </p:spPr>
        <p:txBody>
          <a:bodyPr/>
          <a:lstStyle/>
          <a:p>
            <a:r>
              <a:rPr lang="en-US" altLang="en-US" b="1" dirty="0"/>
              <a:t>AGRICULTURE in the Cloud!</a:t>
            </a:r>
          </a:p>
        </p:txBody>
      </p:sp>
      <p:sp>
        <p:nvSpPr>
          <p:cNvPr id="19459" name="Content Placeholder 4">
            <a:extLst>
              <a:ext uri="{FF2B5EF4-FFF2-40B4-BE49-F238E27FC236}">
                <a16:creationId xmlns:a16="http://schemas.microsoft.com/office/drawing/2014/main" id="{BD72FF5A-43C9-4BFA-88BC-BAB448CA447B}"/>
              </a:ext>
            </a:extLst>
          </p:cNvPr>
          <p:cNvSpPr>
            <a:spLocks noGrp="1"/>
          </p:cNvSpPr>
          <p:nvPr>
            <p:ph idx="1"/>
          </p:nvPr>
        </p:nvSpPr>
        <p:spPr>
          <a:xfrm>
            <a:off x="1050179" y="1972262"/>
            <a:ext cx="8825659" cy="3416300"/>
          </a:xfrm>
        </p:spPr>
        <p:txBody>
          <a:bodyPr/>
          <a:lstStyle/>
          <a:p>
            <a:r>
              <a:rPr lang="en-US" altLang="en-US" sz="2400" b="1" dirty="0"/>
              <a:t>Crop planning, monitoring, and irrigation optimization system.</a:t>
            </a:r>
          </a:p>
          <a:p>
            <a:r>
              <a:rPr lang="en-US" altLang="en-US" sz="2400" b="1" dirty="0"/>
              <a:t>Presented by </a:t>
            </a:r>
            <a:r>
              <a:rPr lang="en-US" altLang="en-US" sz="2400" b="1" dirty="0" err="1"/>
              <a:t>Centrivision</a:t>
            </a:r>
            <a:r>
              <a:rPr lang="en-US" altLang="en-US" sz="2400" b="1" dirty="0"/>
              <a:t> Inc. in WATERHAKATHON 2011 in Egypt.</a:t>
            </a:r>
          </a:p>
          <a:p>
            <a:r>
              <a:rPr lang="en-US" altLang="en-US" sz="2400" b="1" dirty="0"/>
              <a:t>Introduce Agriculture As A Service</a:t>
            </a:r>
          </a:p>
          <a:p>
            <a:pPr lvl="1"/>
            <a:endParaRPr lang="en-US" altLang="en-US" sz="2000" dirty="0"/>
          </a:p>
          <a:p>
            <a:endParaRPr lang="en-US" altLang="en-US" sz="2400" dirty="0"/>
          </a:p>
          <a:p>
            <a:endParaRPr lang="en-US" altLang="en-US" sz="2400" dirty="0"/>
          </a:p>
        </p:txBody>
      </p:sp>
      <p:sp>
        <p:nvSpPr>
          <p:cNvPr id="4" name="Slide Number Placeholder 3">
            <a:extLst>
              <a:ext uri="{FF2B5EF4-FFF2-40B4-BE49-F238E27FC236}">
                <a16:creationId xmlns:a16="http://schemas.microsoft.com/office/drawing/2014/main" id="{0D7ED3E2-6161-42AE-9411-862968BF0033}"/>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231E767-1986-430B-9533-68052BCCEBDF}" type="slidenum">
              <a:rPr lang="en-US" altLang="en-US">
                <a:solidFill>
                  <a:srgbClr val="898989"/>
                </a:solidFill>
                <a:latin typeface="Calibri" panose="020F0502020204030204" pitchFamily="34" charset="0"/>
              </a:rPr>
              <a:pPr eaLnBrk="1" hangingPunct="1"/>
              <a:t>81</a:t>
            </a:fld>
            <a:endParaRPr lang="en-US" altLang="en-US">
              <a:solidFill>
                <a:srgbClr val="898989"/>
              </a:solidFill>
              <a:latin typeface="Calibri" panose="020F0502020204030204" pitchFamily="34" charset="0"/>
            </a:endParaRPr>
          </a:p>
        </p:txBody>
      </p:sp>
      <p:pic>
        <p:nvPicPr>
          <p:cNvPr id="19464" name="Picture 4">
            <a:extLst>
              <a:ext uri="{FF2B5EF4-FFF2-40B4-BE49-F238E27FC236}">
                <a16:creationId xmlns:a16="http://schemas.microsoft.com/office/drawing/2014/main" id="{EC08CE60-56AB-43E2-A298-34C846C72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5113" y="3568439"/>
            <a:ext cx="5147917" cy="315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9">
            <a:extLst>
              <a:ext uri="{FF2B5EF4-FFF2-40B4-BE49-F238E27FC236}">
                <a16:creationId xmlns:a16="http://schemas.microsoft.com/office/drawing/2014/main" id="{5FA30A0C-BFD9-4C83-B0AA-737F24114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5838" y="2057400"/>
            <a:ext cx="9334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6B09E586-D1CD-40FE-AE28-2BE7F72D083C}"/>
              </a:ext>
            </a:extLst>
          </p:cNvPr>
          <p:cNvSpPr>
            <a:spLocks noGrp="1"/>
          </p:cNvSpPr>
          <p:nvPr>
            <p:ph type="title"/>
          </p:nvPr>
        </p:nvSpPr>
        <p:spPr/>
        <p:txBody>
          <a:bodyPr/>
          <a:lstStyle/>
          <a:p>
            <a:r>
              <a:rPr lang="en-US" altLang="en-US" b="1" dirty="0">
                <a:latin typeface="Constantia" panose="02030602050306030303" pitchFamily="18" charset="0"/>
              </a:rPr>
              <a:t>Cloud Advantages to Farmers</a:t>
            </a:r>
          </a:p>
        </p:txBody>
      </p:sp>
      <p:sp>
        <p:nvSpPr>
          <p:cNvPr id="20483" name="Content Placeholder 3">
            <a:extLst>
              <a:ext uri="{FF2B5EF4-FFF2-40B4-BE49-F238E27FC236}">
                <a16:creationId xmlns:a16="http://schemas.microsoft.com/office/drawing/2014/main" id="{94339A36-D703-4666-9910-91F236F9F7C8}"/>
              </a:ext>
            </a:extLst>
          </p:cNvPr>
          <p:cNvSpPr>
            <a:spLocks noGrp="1"/>
          </p:cNvSpPr>
          <p:nvPr>
            <p:ph idx="1"/>
          </p:nvPr>
        </p:nvSpPr>
        <p:spPr>
          <a:xfrm>
            <a:off x="1029542" y="2294878"/>
            <a:ext cx="9839036" cy="3814373"/>
          </a:xfrm>
        </p:spPr>
        <p:txBody>
          <a:bodyPr>
            <a:normAutofit fontScale="92500" lnSpcReduction="20000"/>
          </a:bodyPr>
          <a:lstStyle/>
          <a:p>
            <a:r>
              <a:rPr lang="en-US" altLang="en-US" sz="2400" b="1" dirty="0"/>
              <a:t>No capital investment by farmer</a:t>
            </a:r>
          </a:p>
          <a:p>
            <a:pPr lvl="1"/>
            <a:r>
              <a:rPr lang="en-US" altLang="en-US" sz="2400" b="1" dirty="0"/>
              <a:t>No Servers</a:t>
            </a:r>
          </a:p>
          <a:p>
            <a:pPr lvl="1"/>
            <a:r>
              <a:rPr lang="en-US" altLang="en-US" sz="2400" b="1" dirty="0"/>
              <a:t>No Software</a:t>
            </a:r>
          </a:p>
          <a:p>
            <a:pPr lvl="1"/>
            <a:r>
              <a:rPr lang="en-US" altLang="en-US" sz="2400" b="1" dirty="0"/>
              <a:t>No Maintenance</a:t>
            </a:r>
          </a:p>
          <a:p>
            <a:pPr lvl="1"/>
            <a:r>
              <a:rPr lang="en-US" altLang="en-US" sz="2400" b="1" dirty="0"/>
              <a:t>No Data backups</a:t>
            </a:r>
          </a:p>
          <a:p>
            <a:pPr lvl="1"/>
            <a:r>
              <a:rPr lang="en-US" altLang="en-US" sz="2400" b="1" dirty="0"/>
              <a:t>No Infrastructure</a:t>
            </a:r>
          </a:p>
          <a:p>
            <a:pPr lvl="1"/>
            <a:endParaRPr lang="en-US" altLang="en-US" sz="2400" b="1" dirty="0"/>
          </a:p>
          <a:p>
            <a:r>
              <a:rPr lang="en-US" altLang="en-US" sz="2400" b="1" dirty="0"/>
              <a:t>Share his information with farmers planting the same crops to exchange expertise</a:t>
            </a:r>
            <a:r>
              <a:rPr lang="en-US" altLang="en-US" dirty="0"/>
              <a:t>.</a:t>
            </a:r>
          </a:p>
          <a:p>
            <a:endParaRPr lang="en-US" altLang="en-US" dirty="0"/>
          </a:p>
        </p:txBody>
      </p:sp>
      <p:sp>
        <p:nvSpPr>
          <p:cNvPr id="3" name="Slide Number Placeholder 2">
            <a:extLst>
              <a:ext uri="{FF2B5EF4-FFF2-40B4-BE49-F238E27FC236}">
                <a16:creationId xmlns:a16="http://schemas.microsoft.com/office/drawing/2014/main" id="{8488C904-73A8-4ED1-BCE9-243205854E0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EF7CD0A-B6B2-4D6B-BF9C-0E28CCE0D284}" type="slidenum">
              <a:rPr lang="en-US" altLang="en-US">
                <a:solidFill>
                  <a:srgbClr val="898989"/>
                </a:solidFill>
                <a:latin typeface="Calibri" panose="020F0502020204030204" pitchFamily="34" charset="0"/>
              </a:rPr>
              <a:pPr eaLnBrk="1" hangingPunct="1"/>
              <a:t>82</a:t>
            </a:fld>
            <a:endParaRPr lang="en-US" altLang="en-US">
              <a:solidFill>
                <a:srgbClr val="898989"/>
              </a:solidFill>
              <a:latin typeface="Calibri" panose="020F0502020204030204" pitchFamily="34" charset="0"/>
            </a:endParaRPr>
          </a:p>
        </p:txBody>
      </p:sp>
      <p:grpSp>
        <p:nvGrpSpPr>
          <p:cNvPr id="20487" name="Group 28">
            <a:extLst>
              <a:ext uri="{FF2B5EF4-FFF2-40B4-BE49-F238E27FC236}">
                <a16:creationId xmlns:a16="http://schemas.microsoft.com/office/drawing/2014/main" id="{4377E2E3-3CC3-4245-A097-B13BD08C3B6C}"/>
              </a:ext>
            </a:extLst>
          </p:cNvPr>
          <p:cNvGrpSpPr>
            <a:grpSpLocks/>
          </p:cNvGrpSpPr>
          <p:nvPr/>
        </p:nvGrpSpPr>
        <p:grpSpPr bwMode="auto">
          <a:xfrm>
            <a:off x="6736316" y="2047323"/>
            <a:ext cx="4911797" cy="2967160"/>
            <a:chOff x="500034" y="1500174"/>
            <a:chExt cx="8237749" cy="4841800"/>
          </a:xfrm>
        </p:grpSpPr>
        <p:sp>
          <p:nvSpPr>
            <p:cNvPr id="7" name="Cloud 6">
              <a:extLst>
                <a:ext uri="{FF2B5EF4-FFF2-40B4-BE49-F238E27FC236}">
                  <a16:creationId xmlns:a16="http://schemas.microsoft.com/office/drawing/2014/main" id="{3F32982B-316D-484A-9776-C66DDBD14D25}"/>
                </a:ext>
              </a:extLst>
            </p:cNvPr>
            <p:cNvSpPr/>
            <p:nvPr/>
          </p:nvSpPr>
          <p:spPr bwMode="auto">
            <a:xfrm>
              <a:off x="1785998" y="1500174"/>
              <a:ext cx="5500627" cy="1929906"/>
            </a:xfrm>
            <a:prstGeom prst="cloud">
              <a:avLst/>
            </a:prstGeom>
            <a:solidFill>
              <a:schemeClr val="accent1"/>
            </a:solidFill>
            <a:ln w="9525" cap="flat" cmpd="sng" algn="ctr">
              <a:noFill/>
              <a:prstDash val="solid"/>
              <a:round/>
              <a:headEnd type="none" w="med" len="med"/>
              <a:tailEnd type="none" w="med" len="med"/>
            </a:ln>
            <a:effectLst/>
          </p:spPr>
          <p:txBody>
            <a:bodyPr/>
            <a:lstStyle/>
            <a:p>
              <a:pPr algn="ctr">
                <a:defRPr/>
              </a:pPr>
              <a:r>
                <a:rPr lang="en-US" b="1" dirty="0"/>
                <a:t>Farm Cloud</a:t>
              </a:r>
            </a:p>
          </p:txBody>
        </p:sp>
        <p:sp>
          <p:nvSpPr>
            <p:cNvPr id="20489" name="server">
              <a:extLst>
                <a:ext uri="{FF2B5EF4-FFF2-40B4-BE49-F238E27FC236}">
                  <a16:creationId xmlns:a16="http://schemas.microsoft.com/office/drawing/2014/main" id="{FB120EFA-A632-4841-A749-CF93FDF9E44C}"/>
                </a:ext>
              </a:extLst>
            </p:cNvPr>
            <p:cNvSpPr>
              <a:spLocks noEditPoints="1" noChangeArrowheads="1"/>
            </p:cNvSpPr>
            <p:nvPr/>
          </p:nvSpPr>
          <p:spPr bwMode="auto">
            <a:xfrm>
              <a:off x="3071802" y="2288252"/>
              <a:ext cx="571503" cy="857256"/>
            </a:xfrm>
            <a:custGeom>
              <a:avLst/>
              <a:gdLst>
                <a:gd name="T0" fmla="*/ 0 w 21600"/>
                <a:gd name="T1" fmla="*/ 0 h 21600"/>
                <a:gd name="T2" fmla="*/ 285752 w 21600"/>
                <a:gd name="T3" fmla="*/ 0 h 21600"/>
                <a:gd name="T4" fmla="*/ 571503 w 21600"/>
                <a:gd name="T5" fmla="*/ 0 h 21600"/>
                <a:gd name="T6" fmla="*/ 571503 w 21600"/>
                <a:gd name="T7" fmla="*/ 428628 h 21600"/>
                <a:gd name="T8" fmla="*/ 571503 w 21600"/>
                <a:gd name="T9" fmla="*/ 857256 h 21600"/>
                <a:gd name="T10" fmla="*/ 285752 w 21600"/>
                <a:gd name="T11" fmla="*/ 857256 h 21600"/>
                <a:gd name="T12" fmla="*/ 0 w 21600"/>
                <a:gd name="T13" fmla="*/ 857256 h 21600"/>
                <a:gd name="T14" fmla="*/ 0 w 21600"/>
                <a:gd name="T15" fmla="*/ 428628 h 21600"/>
                <a:gd name="T16" fmla="*/ 0 60000 65536"/>
                <a:gd name="T17" fmla="*/ 0 60000 65536"/>
                <a:gd name="T18" fmla="*/ 0 60000 65536"/>
                <a:gd name="T19" fmla="*/ 0 60000 65536"/>
                <a:gd name="T20" fmla="*/ 0 60000 65536"/>
                <a:gd name="T21" fmla="*/ 0 60000 65536"/>
                <a:gd name="T22" fmla="*/ 0 60000 65536"/>
                <a:gd name="T23" fmla="*/ 0 60000 65536"/>
                <a:gd name="T24" fmla="*/ 761 w 21600"/>
                <a:gd name="T25" fmla="*/ 22454 h 21600"/>
                <a:gd name="T26" fmla="*/ 21069 w 21600"/>
                <a:gd name="T27" fmla="*/ 2828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a:lstStyle/>
            <a:p>
              <a:endParaRPr lang="en-IN"/>
            </a:p>
          </p:txBody>
        </p:sp>
        <p:sp>
          <p:nvSpPr>
            <p:cNvPr id="20490" name="server">
              <a:extLst>
                <a:ext uri="{FF2B5EF4-FFF2-40B4-BE49-F238E27FC236}">
                  <a16:creationId xmlns:a16="http://schemas.microsoft.com/office/drawing/2014/main" id="{42735A30-5BA4-43C7-9559-A03872B427BF}"/>
                </a:ext>
              </a:extLst>
            </p:cNvPr>
            <p:cNvSpPr>
              <a:spLocks noEditPoints="1" noChangeArrowheads="1"/>
            </p:cNvSpPr>
            <p:nvPr/>
          </p:nvSpPr>
          <p:spPr bwMode="auto">
            <a:xfrm>
              <a:off x="3714744" y="2322841"/>
              <a:ext cx="571503" cy="857256"/>
            </a:xfrm>
            <a:custGeom>
              <a:avLst/>
              <a:gdLst>
                <a:gd name="T0" fmla="*/ 0 w 21600"/>
                <a:gd name="T1" fmla="*/ 0 h 21600"/>
                <a:gd name="T2" fmla="*/ 285752 w 21600"/>
                <a:gd name="T3" fmla="*/ 0 h 21600"/>
                <a:gd name="T4" fmla="*/ 571503 w 21600"/>
                <a:gd name="T5" fmla="*/ 0 h 21600"/>
                <a:gd name="T6" fmla="*/ 571503 w 21600"/>
                <a:gd name="T7" fmla="*/ 428628 h 21600"/>
                <a:gd name="T8" fmla="*/ 571503 w 21600"/>
                <a:gd name="T9" fmla="*/ 857256 h 21600"/>
                <a:gd name="T10" fmla="*/ 285752 w 21600"/>
                <a:gd name="T11" fmla="*/ 857256 h 21600"/>
                <a:gd name="T12" fmla="*/ 0 w 21600"/>
                <a:gd name="T13" fmla="*/ 857256 h 21600"/>
                <a:gd name="T14" fmla="*/ 0 w 21600"/>
                <a:gd name="T15" fmla="*/ 428628 h 21600"/>
                <a:gd name="T16" fmla="*/ 0 60000 65536"/>
                <a:gd name="T17" fmla="*/ 0 60000 65536"/>
                <a:gd name="T18" fmla="*/ 0 60000 65536"/>
                <a:gd name="T19" fmla="*/ 0 60000 65536"/>
                <a:gd name="T20" fmla="*/ 0 60000 65536"/>
                <a:gd name="T21" fmla="*/ 0 60000 65536"/>
                <a:gd name="T22" fmla="*/ 0 60000 65536"/>
                <a:gd name="T23" fmla="*/ 0 60000 65536"/>
                <a:gd name="T24" fmla="*/ 761 w 21600"/>
                <a:gd name="T25" fmla="*/ 22454 h 21600"/>
                <a:gd name="T26" fmla="*/ 21069 w 21600"/>
                <a:gd name="T27" fmla="*/ 2828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a:lstStyle/>
            <a:p>
              <a:endParaRPr lang="en-IN"/>
            </a:p>
          </p:txBody>
        </p:sp>
        <p:sp>
          <p:nvSpPr>
            <p:cNvPr id="20491" name="server">
              <a:extLst>
                <a:ext uri="{FF2B5EF4-FFF2-40B4-BE49-F238E27FC236}">
                  <a16:creationId xmlns:a16="http://schemas.microsoft.com/office/drawing/2014/main" id="{6245857A-9EE1-449E-B0FB-1E4FB7704447}"/>
                </a:ext>
              </a:extLst>
            </p:cNvPr>
            <p:cNvSpPr>
              <a:spLocks noEditPoints="1" noChangeArrowheads="1"/>
            </p:cNvSpPr>
            <p:nvPr/>
          </p:nvSpPr>
          <p:spPr bwMode="auto">
            <a:xfrm>
              <a:off x="4357686" y="2288252"/>
              <a:ext cx="571503" cy="857256"/>
            </a:xfrm>
            <a:custGeom>
              <a:avLst/>
              <a:gdLst>
                <a:gd name="T0" fmla="*/ 0 w 21600"/>
                <a:gd name="T1" fmla="*/ 0 h 21600"/>
                <a:gd name="T2" fmla="*/ 285752 w 21600"/>
                <a:gd name="T3" fmla="*/ 0 h 21600"/>
                <a:gd name="T4" fmla="*/ 571503 w 21600"/>
                <a:gd name="T5" fmla="*/ 0 h 21600"/>
                <a:gd name="T6" fmla="*/ 571503 w 21600"/>
                <a:gd name="T7" fmla="*/ 428628 h 21600"/>
                <a:gd name="T8" fmla="*/ 571503 w 21600"/>
                <a:gd name="T9" fmla="*/ 857256 h 21600"/>
                <a:gd name="T10" fmla="*/ 285752 w 21600"/>
                <a:gd name="T11" fmla="*/ 857256 h 21600"/>
                <a:gd name="T12" fmla="*/ 0 w 21600"/>
                <a:gd name="T13" fmla="*/ 857256 h 21600"/>
                <a:gd name="T14" fmla="*/ 0 w 21600"/>
                <a:gd name="T15" fmla="*/ 428628 h 21600"/>
                <a:gd name="T16" fmla="*/ 0 60000 65536"/>
                <a:gd name="T17" fmla="*/ 0 60000 65536"/>
                <a:gd name="T18" fmla="*/ 0 60000 65536"/>
                <a:gd name="T19" fmla="*/ 0 60000 65536"/>
                <a:gd name="T20" fmla="*/ 0 60000 65536"/>
                <a:gd name="T21" fmla="*/ 0 60000 65536"/>
                <a:gd name="T22" fmla="*/ 0 60000 65536"/>
                <a:gd name="T23" fmla="*/ 0 60000 65536"/>
                <a:gd name="T24" fmla="*/ 761 w 21600"/>
                <a:gd name="T25" fmla="*/ 22454 h 21600"/>
                <a:gd name="T26" fmla="*/ 21069 w 21600"/>
                <a:gd name="T27" fmla="*/ 2828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a:lstStyle/>
            <a:p>
              <a:endParaRPr lang="en-IN"/>
            </a:p>
          </p:txBody>
        </p:sp>
        <p:sp>
          <p:nvSpPr>
            <p:cNvPr id="20492" name="server">
              <a:extLst>
                <a:ext uri="{FF2B5EF4-FFF2-40B4-BE49-F238E27FC236}">
                  <a16:creationId xmlns:a16="http://schemas.microsoft.com/office/drawing/2014/main" id="{78BC1075-F3C2-4384-A8EE-33948F704C32}"/>
                </a:ext>
              </a:extLst>
            </p:cNvPr>
            <p:cNvSpPr>
              <a:spLocks noEditPoints="1" noChangeArrowheads="1"/>
            </p:cNvSpPr>
            <p:nvPr/>
          </p:nvSpPr>
          <p:spPr bwMode="auto">
            <a:xfrm>
              <a:off x="5000627" y="2288252"/>
              <a:ext cx="571503" cy="857256"/>
            </a:xfrm>
            <a:custGeom>
              <a:avLst/>
              <a:gdLst>
                <a:gd name="T0" fmla="*/ 0 w 21600"/>
                <a:gd name="T1" fmla="*/ 0 h 21600"/>
                <a:gd name="T2" fmla="*/ 285752 w 21600"/>
                <a:gd name="T3" fmla="*/ 0 h 21600"/>
                <a:gd name="T4" fmla="*/ 571503 w 21600"/>
                <a:gd name="T5" fmla="*/ 0 h 21600"/>
                <a:gd name="T6" fmla="*/ 571503 w 21600"/>
                <a:gd name="T7" fmla="*/ 428628 h 21600"/>
                <a:gd name="T8" fmla="*/ 571503 w 21600"/>
                <a:gd name="T9" fmla="*/ 857256 h 21600"/>
                <a:gd name="T10" fmla="*/ 285752 w 21600"/>
                <a:gd name="T11" fmla="*/ 857256 h 21600"/>
                <a:gd name="T12" fmla="*/ 0 w 21600"/>
                <a:gd name="T13" fmla="*/ 857256 h 21600"/>
                <a:gd name="T14" fmla="*/ 0 w 21600"/>
                <a:gd name="T15" fmla="*/ 428628 h 21600"/>
                <a:gd name="T16" fmla="*/ 0 60000 65536"/>
                <a:gd name="T17" fmla="*/ 0 60000 65536"/>
                <a:gd name="T18" fmla="*/ 0 60000 65536"/>
                <a:gd name="T19" fmla="*/ 0 60000 65536"/>
                <a:gd name="T20" fmla="*/ 0 60000 65536"/>
                <a:gd name="T21" fmla="*/ 0 60000 65536"/>
                <a:gd name="T22" fmla="*/ 0 60000 65536"/>
                <a:gd name="T23" fmla="*/ 0 60000 65536"/>
                <a:gd name="T24" fmla="*/ 761 w 21600"/>
                <a:gd name="T25" fmla="*/ 22454 h 21600"/>
                <a:gd name="T26" fmla="*/ 21069 w 21600"/>
                <a:gd name="T27" fmla="*/ 2828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a:lstStyle/>
            <a:p>
              <a:endParaRPr lang="en-IN"/>
            </a:p>
          </p:txBody>
        </p:sp>
        <p:sp>
          <p:nvSpPr>
            <p:cNvPr id="20493" name="server">
              <a:extLst>
                <a:ext uri="{FF2B5EF4-FFF2-40B4-BE49-F238E27FC236}">
                  <a16:creationId xmlns:a16="http://schemas.microsoft.com/office/drawing/2014/main" id="{361A0A91-8F9C-4132-A97C-F04894B3234A}"/>
                </a:ext>
              </a:extLst>
            </p:cNvPr>
            <p:cNvSpPr>
              <a:spLocks noEditPoints="1" noChangeArrowheads="1"/>
            </p:cNvSpPr>
            <p:nvPr/>
          </p:nvSpPr>
          <p:spPr bwMode="auto">
            <a:xfrm>
              <a:off x="5643571" y="2288252"/>
              <a:ext cx="571503" cy="857256"/>
            </a:xfrm>
            <a:custGeom>
              <a:avLst/>
              <a:gdLst>
                <a:gd name="T0" fmla="*/ 0 w 21600"/>
                <a:gd name="T1" fmla="*/ 0 h 21600"/>
                <a:gd name="T2" fmla="*/ 285752 w 21600"/>
                <a:gd name="T3" fmla="*/ 0 h 21600"/>
                <a:gd name="T4" fmla="*/ 571503 w 21600"/>
                <a:gd name="T5" fmla="*/ 0 h 21600"/>
                <a:gd name="T6" fmla="*/ 571503 w 21600"/>
                <a:gd name="T7" fmla="*/ 428628 h 21600"/>
                <a:gd name="T8" fmla="*/ 571503 w 21600"/>
                <a:gd name="T9" fmla="*/ 857256 h 21600"/>
                <a:gd name="T10" fmla="*/ 285752 w 21600"/>
                <a:gd name="T11" fmla="*/ 857256 h 21600"/>
                <a:gd name="T12" fmla="*/ 0 w 21600"/>
                <a:gd name="T13" fmla="*/ 857256 h 21600"/>
                <a:gd name="T14" fmla="*/ 0 w 21600"/>
                <a:gd name="T15" fmla="*/ 428628 h 21600"/>
                <a:gd name="T16" fmla="*/ 0 60000 65536"/>
                <a:gd name="T17" fmla="*/ 0 60000 65536"/>
                <a:gd name="T18" fmla="*/ 0 60000 65536"/>
                <a:gd name="T19" fmla="*/ 0 60000 65536"/>
                <a:gd name="T20" fmla="*/ 0 60000 65536"/>
                <a:gd name="T21" fmla="*/ 0 60000 65536"/>
                <a:gd name="T22" fmla="*/ 0 60000 65536"/>
                <a:gd name="T23" fmla="*/ 0 60000 65536"/>
                <a:gd name="T24" fmla="*/ 761 w 21600"/>
                <a:gd name="T25" fmla="*/ 22454 h 21600"/>
                <a:gd name="T26" fmla="*/ 21069 w 21600"/>
                <a:gd name="T27" fmla="*/ 2828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a:lstStyle/>
            <a:p>
              <a:endParaRPr lang="en-IN"/>
            </a:p>
          </p:txBody>
        </p:sp>
        <p:grpSp>
          <p:nvGrpSpPr>
            <p:cNvPr id="20494" name="Group 12">
              <a:extLst>
                <a:ext uri="{FF2B5EF4-FFF2-40B4-BE49-F238E27FC236}">
                  <a16:creationId xmlns:a16="http://schemas.microsoft.com/office/drawing/2014/main" id="{3AC4A6B8-2152-48AA-A12C-C378F259413E}"/>
                </a:ext>
              </a:extLst>
            </p:cNvPr>
            <p:cNvGrpSpPr>
              <a:grpSpLocks/>
            </p:cNvGrpSpPr>
            <p:nvPr/>
          </p:nvGrpSpPr>
          <p:grpSpPr bwMode="auto">
            <a:xfrm>
              <a:off x="500034" y="4345552"/>
              <a:ext cx="1951206" cy="1959996"/>
              <a:chOff x="928662" y="4000504"/>
              <a:chExt cx="1951206" cy="1959996"/>
            </a:xfrm>
          </p:grpSpPr>
          <p:pic>
            <p:nvPicPr>
              <p:cNvPr id="20508" name="Picture 3">
                <a:extLst>
                  <a:ext uri="{FF2B5EF4-FFF2-40B4-BE49-F238E27FC236}">
                    <a16:creationId xmlns:a16="http://schemas.microsoft.com/office/drawing/2014/main" id="{31D68FBD-B8D6-4C4D-924E-A736BFFC3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62" y="4000504"/>
                <a:ext cx="1340223" cy="136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9" name="TextBox 14">
                <a:extLst>
                  <a:ext uri="{FF2B5EF4-FFF2-40B4-BE49-F238E27FC236}">
                    <a16:creationId xmlns:a16="http://schemas.microsoft.com/office/drawing/2014/main" id="{E0B95721-F55F-4214-A030-053D9793E9AB}"/>
                  </a:ext>
                </a:extLst>
              </p:cNvPr>
              <p:cNvSpPr txBox="1">
                <a:spLocks noChangeArrowheads="1"/>
              </p:cNvSpPr>
              <p:nvPr/>
            </p:nvSpPr>
            <p:spPr bwMode="auto">
              <a:xfrm>
                <a:off x="1000100" y="5357825"/>
                <a:ext cx="1879768" cy="60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Farmer 1</a:t>
                </a:r>
              </a:p>
            </p:txBody>
          </p:sp>
        </p:grpSp>
        <p:grpSp>
          <p:nvGrpSpPr>
            <p:cNvPr id="20495" name="Group 15">
              <a:extLst>
                <a:ext uri="{FF2B5EF4-FFF2-40B4-BE49-F238E27FC236}">
                  <a16:creationId xmlns:a16="http://schemas.microsoft.com/office/drawing/2014/main" id="{D7A6ACDD-B0AB-4DCF-B00E-09918F46373C}"/>
                </a:ext>
              </a:extLst>
            </p:cNvPr>
            <p:cNvGrpSpPr>
              <a:grpSpLocks/>
            </p:cNvGrpSpPr>
            <p:nvPr/>
          </p:nvGrpSpPr>
          <p:grpSpPr bwMode="auto">
            <a:xfrm>
              <a:off x="2588835" y="4357694"/>
              <a:ext cx="2005545" cy="1959996"/>
              <a:chOff x="928662" y="4000504"/>
              <a:chExt cx="2005545" cy="1959996"/>
            </a:xfrm>
          </p:grpSpPr>
          <p:pic>
            <p:nvPicPr>
              <p:cNvPr id="20506" name="Picture 3">
                <a:extLst>
                  <a:ext uri="{FF2B5EF4-FFF2-40B4-BE49-F238E27FC236}">
                    <a16:creationId xmlns:a16="http://schemas.microsoft.com/office/drawing/2014/main" id="{515710C0-A72F-4A96-AC0E-279306C0A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62" y="4000504"/>
                <a:ext cx="1340223" cy="136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7" name="TextBox 17">
                <a:extLst>
                  <a:ext uri="{FF2B5EF4-FFF2-40B4-BE49-F238E27FC236}">
                    <a16:creationId xmlns:a16="http://schemas.microsoft.com/office/drawing/2014/main" id="{F039E183-82C9-4266-807E-A25E406ECB4E}"/>
                  </a:ext>
                </a:extLst>
              </p:cNvPr>
              <p:cNvSpPr txBox="1">
                <a:spLocks noChangeArrowheads="1"/>
              </p:cNvSpPr>
              <p:nvPr/>
            </p:nvSpPr>
            <p:spPr bwMode="auto">
              <a:xfrm>
                <a:off x="1054439" y="5357825"/>
                <a:ext cx="1879768" cy="60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Farmer 2</a:t>
                </a:r>
              </a:p>
            </p:txBody>
          </p:sp>
        </p:grpSp>
        <p:grpSp>
          <p:nvGrpSpPr>
            <p:cNvPr id="20496" name="Group 18">
              <a:extLst>
                <a:ext uri="{FF2B5EF4-FFF2-40B4-BE49-F238E27FC236}">
                  <a16:creationId xmlns:a16="http://schemas.microsoft.com/office/drawing/2014/main" id="{4DDDDFAE-064C-4D33-90C9-40379DABF950}"/>
                </a:ext>
              </a:extLst>
            </p:cNvPr>
            <p:cNvGrpSpPr>
              <a:grpSpLocks/>
            </p:cNvGrpSpPr>
            <p:nvPr/>
          </p:nvGrpSpPr>
          <p:grpSpPr bwMode="auto">
            <a:xfrm>
              <a:off x="4677636" y="4369836"/>
              <a:ext cx="1988446" cy="1959996"/>
              <a:chOff x="928662" y="4000504"/>
              <a:chExt cx="1988446" cy="1959996"/>
            </a:xfrm>
          </p:grpSpPr>
          <p:pic>
            <p:nvPicPr>
              <p:cNvPr id="20504" name="Picture 3">
                <a:extLst>
                  <a:ext uri="{FF2B5EF4-FFF2-40B4-BE49-F238E27FC236}">
                    <a16:creationId xmlns:a16="http://schemas.microsoft.com/office/drawing/2014/main" id="{75878087-D6CE-467F-AB7B-B6E4FCC182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62" y="4000504"/>
                <a:ext cx="1340223" cy="136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5" name="TextBox 20">
                <a:extLst>
                  <a:ext uri="{FF2B5EF4-FFF2-40B4-BE49-F238E27FC236}">
                    <a16:creationId xmlns:a16="http://schemas.microsoft.com/office/drawing/2014/main" id="{99F98E65-10CE-4BD9-A3FF-12B772D48B13}"/>
                  </a:ext>
                </a:extLst>
              </p:cNvPr>
              <p:cNvSpPr txBox="1">
                <a:spLocks noChangeArrowheads="1"/>
              </p:cNvSpPr>
              <p:nvPr/>
            </p:nvSpPr>
            <p:spPr bwMode="auto">
              <a:xfrm>
                <a:off x="1037340" y="5357825"/>
                <a:ext cx="1879768" cy="60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Farmer 3</a:t>
                </a:r>
              </a:p>
            </p:txBody>
          </p:sp>
        </p:grpSp>
        <p:grpSp>
          <p:nvGrpSpPr>
            <p:cNvPr id="20497" name="Group 21">
              <a:extLst>
                <a:ext uri="{FF2B5EF4-FFF2-40B4-BE49-F238E27FC236}">
                  <a16:creationId xmlns:a16="http://schemas.microsoft.com/office/drawing/2014/main" id="{0A033A3A-B243-433F-AA83-9F769845FD30}"/>
                </a:ext>
              </a:extLst>
            </p:cNvPr>
            <p:cNvGrpSpPr>
              <a:grpSpLocks/>
            </p:cNvGrpSpPr>
            <p:nvPr/>
          </p:nvGrpSpPr>
          <p:grpSpPr bwMode="auto">
            <a:xfrm>
              <a:off x="6766437" y="4381978"/>
              <a:ext cx="1971346" cy="1959996"/>
              <a:chOff x="928662" y="4000504"/>
              <a:chExt cx="1971346" cy="1959996"/>
            </a:xfrm>
          </p:grpSpPr>
          <p:pic>
            <p:nvPicPr>
              <p:cNvPr id="20502" name="Picture 3">
                <a:extLst>
                  <a:ext uri="{FF2B5EF4-FFF2-40B4-BE49-F238E27FC236}">
                    <a16:creationId xmlns:a16="http://schemas.microsoft.com/office/drawing/2014/main" id="{E4E3B055-865E-46B1-AE7F-DE44C64CA1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62" y="4000504"/>
                <a:ext cx="1340223" cy="136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3" name="TextBox 23">
                <a:extLst>
                  <a:ext uri="{FF2B5EF4-FFF2-40B4-BE49-F238E27FC236}">
                    <a16:creationId xmlns:a16="http://schemas.microsoft.com/office/drawing/2014/main" id="{79FF7BD7-67B4-43A5-A572-6E0E7BE5A1AD}"/>
                  </a:ext>
                </a:extLst>
              </p:cNvPr>
              <p:cNvSpPr txBox="1">
                <a:spLocks noChangeArrowheads="1"/>
              </p:cNvSpPr>
              <p:nvPr/>
            </p:nvSpPr>
            <p:spPr bwMode="auto">
              <a:xfrm>
                <a:off x="1020240" y="5357825"/>
                <a:ext cx="1879768" cy="60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Farmer 4</a:t>
                </a:r>
              </a:p>
            </p:txBody>
          </p:sp>
        </p:grpSp>
        <p:cxnSp>
          <p:nvCxnSpPr>
            <p:cNvPr id="25" name="Straight Arrow Connector 24">
              <a:extLst>
                <a:ext uri="{FF2B5EF4-FFF2-40B4-BE49-F238E27FC236}">
                  <a16:creationId xmlns:a16="http://schemas.microsoft.com/office/drawing/2014/main" id="{2D1A6E69-CDC0-48D1-BFD2-3742BBC05636}"/>
                </a:ext>
              </a:extLst>
            </p:cNvPr>
            <p:cNvCxnSpPr/>
            <p:nvPr/>
          </p:nvCxnSpPr>
          <p:spPr bwMode="auto">
            <a:xfrm rot="5400000">
              <a:off x="1249446" y="3393557"/>
              <a:ext cx="857447" cy="785424"/>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6CEDA4F1-588D-4BFC-A77D-F8853A74C978}"/>
                </a:ext>
              </a:extLst>
            </p:cNvPr>
            <p:cNvCxnSpPr/>
            <p:nvPr/>
          </p:nvCxnSpPr>
          <p:spPr bwMode="auto">
            <a:xfrm rot="16200000" flipH="1">
              <a:off x="6608962" y="3393558"/>
              <a:ext cx="857447" cy="785423"/>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DDB53A74-0B71-4B26-BA8B-37E089CB61F4}"/>
                </a:ext>
              </a:extLst>
            </p:cNvPr>
            <p:cNvCxnSpPr/>
            <p:nvPr/>
          </p:nvCxnSpPr>
          <p:spPr bwMode="auto">
            <a:xfrm rot="5400000">
              <a:off x="2821623" y="3464760"/>
              <a:ext cx="857447" cy="788086"/>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F94A0616-1487-4743-8767-E5A8CC4110D4}"/>
                </a:ext>
              </a:extLst>
            </p:cNvPr>
            <p:cNvCxnSpPr/>
            <p:nvPr/>
          </p:nvCxnSpPr>
          <p:spPr bwMode="auto">
            <a:xfrm rot="16200000" flipH="1">
              <a:off x="5107339" y="3393558"/>
              <a:ext cx="857447" cy="785423"/>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Image result for cloud computing architecture ppt slide player">
            <a:extLst>
              <a:ext uri="{FF2B5EF4-FFF2-40B4-BE49-F238E27FC236}">
                <a16:creationId xmlns:a16="http://schemas.microsoft.com/office/drawing/2014/main" id="{635EFDE3-7590-48B1-84CF-70F529D866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9" t="9083" r="1449" b="12270"/>
          <a:stretch/>
        </p:blipFill>
        <p:spPr bwMode="auto">
          <a:xfrm>
            <a:off x="596348" y="384314"/>
            <a:ext cx="10840278" cy="6109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78804"/>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854</TotalTime>
  <Words>876</Words>
  <Application>Microsoft Office PowerPoint</Application>
  <PresentationFormat>Widescreen</PresentationFormat>
  <Paragraphs>102</Paragraphs>
  <Slides>82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82</vt:i4>
      </vt:variant>
    </vt:vector>
  </HeadingPairs>
  <TitlesOfParts>
    <vt:vector size="92" baseType="lpstr">
      <vt:lpstr>Arial</vt:lpstr>
      <vt:lpstr>Arial Black</vt:lpstr>
      <vt:lpstr>Book Antiqua</vt:lpstr>
      <vt:lpstr>Calibri</vt:lpstr>
      <vt:lpstr>Comic Sans MS</vt:lpstr>
      <vt:lpstr>Constantia</vt:lpstr>
      <vt:lpstr>Monotype Corsiva</vt:lpstr>
      <vt:lpstr>Tw Cen MT</vt:lpstr>
      <vt:lpstr>Wingdings 2</vt:lpstr>
      <vt:lpstr>Droplet</vt:lpstr>
      <vt:lpstr>Unit 2 </vt:lpstr>
      <vt:lpstr>LEARNING OBJECTIVES DEVELOP BASIC UNDERSTANDING OF CLOUD COMPUTING</vt:lpstr>
      <vt:lpstr>PowerPoint Presentation</vt:lpstr>
      <vt:lpstr>CLOUD COMPUTING CONCEPTS   1. EVOLUTION OF DISTRIBUTED COMPUTING 2. CC HISTORY 3.CC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ECONOMICS OF THE CLOUD</vt:lpstr>
      <vt:lpstr>CHAPTER 2  FUNDAMENTAL CLOUD SECURITY</vt:lpstr>
      <vt:lpstr>    Agenda  1. basic terms &amp; concepts  2. threat agents  3. cloud security threat  4. additional considerations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3  PLATFORMS AND NEW DEVELOPMENTS</vt:lpstr>
      <vt:lpstr>Utility Computing – EC2</vt:lpstr>
      <vt:lpstr>EC2 – BASICS</vt:lpstr>
      <vt:lpstr>Google App Engine </vt:lpstr>
      <vt:lpstr>Windows Azure</vt:lpstr>
      <vt:lpstr>PowerPoint Presentation</vt:lpstr>
      <vt:lpstr>Cloud Computing in </vt:lpstr>
      <vt:lpstr>What does a patient need?</vt:lpstr>
      <vt:lpstr>Cloud in Health Sector</vt:lpstr>
      <vt:lpstr>        Swine Flu Response Centre</vt:lpstr>
      <vt:lpstr>Cloud Computing in </vt:lpstr>
      <vt:lpstr>AGRICULTURE in the Cloud!</vt:lpstr>
      <vt:lpstr>Cloud Advantages to Farmers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2</dc:title>
  <dc:creator>Ankita R. Maurya</dc:creator>
  <cp:lastModifiedBy>Ankita R. Maurya</cp:lastModifiedBy>
  <cp:revision>29</cp:revision>
  <dcterms:created xsi:type="dcterms:W3CDTF">2019-09-20T06:26:02Z</dcterms:created>
  <dcterms:modified xsi:type="dcterms:W3CDTF">2020-03-30T15:23:52Z</dcterms:modified>
</cp:coreProperties>
</file>